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 id="2147483708" r:id="rId5"/>
  </p:sldMasterIdLst>
  <p:notesMasterIdLst>
    <p:notesMasterId r:id="rId41"/>
  </p:notesMasterIdLst>
  <p:handoutMasterIdLst>
    <p:handoutMasterId r:id="rId42"/>
  </p:handoutMasterIdLst>
  <p:sldIdLst>
    <p:sldId id="470" r:id="rId6"/>
    <p:sldId id="404" r:id="rId7"/>
    <p:sldId id="452" r:id="rId8"/>
    <p:sldId id="455" r:id="rId9"/>
    <p:sldId id="454" r:id="rId10"/>
    <p:sldId id="456" r:id="rId11"/>
    <p:sldId id="457" r:id="rId12"/>
    <p:sldId id="532" r:id="rId13"/>
    <p:sldId id="549" r:id="rId14"/>
    <p:sldId id="550" r:id="rId15"/>
    <p:sldId id="551" r:id="rId16"/>
    <p:sldId id="552" r:id="rId17"/>
    <p:sldId id="553" r:id="rId18"/>
    <p:sldId id="554" r:id="rId19"/>
    <p:sldId id="555" r:id="rId20"/>
    <p:sldId id="556" r:id="rId21"/>
    <p:sldId id="480" r:id="rId22"/>
    <p:sldId id="557" r:id="rId23"/>
    <p:sldId id="481" r:id="rId24"/>
    <p:sldId id="558" r:id="rId25"/>
    <p:sldId id="535" r:id="rId26"/>
    <p:sldId id="545" r:id="rId27"/>
    <p:sldId id="546" r:id="rId28"/>
    <p:sldId id="547" r:id="rId29"/>
    <p:sldId id="548" r:id="rId30"/>
    <p:sldId id="536" r:id="rId31"/>
    <p:sldId id="537" r:id="rId32"/>
    <p:sldId id="538" r:id="rId33"/>
    <p:sldId id="539" r:id="rId34"/>
    <p:sldId id="540" r:id="rId35"/>
    <p:sldId id="541" r:id="rId36"/>
    <p:sldId id="542" r:id="rId37"/>
    <p:sldId id="543" r:id="rId38"/>
    <p:sldId id="544" r:id="rId39"/>
    <p:sldId id="533" r:id="rId40"/>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4713" autoAdjust="0"/>
  </p:normalViewPr>
  <p:slideViewPr>
    <p:cSldViewPr>
      <p:cViewPr varScale="1">
        <p:scale>
          <a:sx n="80" d="100"/>
          <a:sy n="80" d="100"/>
        </p:scale>
        <p:origin x="1066" y="48"/>
      </p:cViewPr>
      <p:guideLst>
        <p:guide orient="horz" pos="2160"/>
        <p:guide pos="2880"/>
      </p:guideLst>
    </p:cSldViewPr>
  </p:slideViewPr>
  <p:outlineViewPr>
    <p:cViewPr>
      <p:scale>
        <a:sx n="33" d="100"/>
        <a:sy n="33" d="100"/>
      </p:scale>
      <p:origin x="0" y="2412"/>
    </p:cViewPr>
  </p:outlin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5;&#1055;&#1069;%202018%20&#1054;&#1089;&#1077;&#1085;&#1100;\&#1047;&#1072;&#1076;&#1072;&#1095;&#1080;%20&#1086;&#1089;&#1077;&#1085;&#1100;%202018\3%20&#1048;&#1089;&#1089;&#1083;&#1077;&#1076;&#1086;&#1074;&#1072;&#1090;&#1077;&#1083;&#1100;&#1089;&#1082;&#1080;&#1077;\3%20&#1048;&#1089;&#1089;&#1083;&#1077;&#1076;&#1086;&#1074;&#1072;&#1090;&#1077;&#1083;&#1100;&#1089;&#1082;&#1080;&#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Исследовательские.xlsx]И4'!$B$18:$B$21</c:f>
              <c:numCache>
                <c:formatCode>General</c:formatCode>
                <c:ptCount val="4"/>
                <c:pt idx="0">
                  <c:v>270.06267471804034</c:v>
                </c:pt>
                <c:pt idx="1">
                  <c:v>272.34600710531242</c:v>
                </c:pt>
                <c:pt idx="2">
                  <c:v>275.36099941712865</c:v>
                </c:pt>
                <c:pt idx="3">
                  <c:v>279.08393991278155</c:v>
                </c:pt>
              </c:numCache>
            </c:numRef>
          </c:yVal>
          <c:smooth val="1"/>
          <c:extLst>
            <c:ext xmlns:c16="http://schemas.microsoft.com/office/drawing/2014/chart" uri="{C3380CC4-5D6E-409C-BE32-E72D297353CC}">
              <c16:uniqueId val="{00000000-6CB9-4174-8076-F78D80E8DF07}"/>
            </c:ext>
          </c:extLst>
        </c:ser>
        <c:ser>
          <c:idx val="1"/>
          <c:order val="1"/>
          <c:tx>
            <c:v>v</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Исследовательские.xlsx]И4'!$C$18:$C$21</c:f>
              <c:numCache>
                <c:formatCode>General</c:formatCode>
                <c:ptCount val="4"/>
                <c:pt idx="0">
                  <c:v>173.06063410542541</c:v>
                </c:pt>
                <c:pt idx="1">
                  <c:v>218.47092952315091</c:v>
                </c:pt>
                <c:pt idx="2">
                  <c:v>294.62551748988665</c:v>
                </c:pt>
                <c:pt idx="3">
                  <c:v>420.73881279319369</c:v>
                </c:pt>
              </c:numCache>
            </c:numRef>
          </c:yVal>
          <c:smooth val="1"/>
          <c:extLst>
            <c:ext xmlns:c16="http://schemas.microsoft.com/office/drawing/2014/chart" uri="{C3380CC4-5D6E-409C-BE32-E72D297353CC}">
              <c16:uniqueId val="{00000001-6CB9-4174-8076-F78D80E8DF07}"/>
            </c:ext>
          </c:extLst>
        </c:ser>
        <c:dLbls>
          <c:showLegendKey val="0"/>
          <c:showVal val="0"/>
          <c:showCatName val="0"/>
          <c:showSerName val="0"/>
          <c:showPercent val="0"/>
          <c:showBubbleSize val="0"/>
        </c:dLbls>
        <c:axId val="111425408"/>
        <c:axId val="111426944"/>
      </c:scatterChart>
      <c:valAx>
        <c:axId val="111425408"/>
        <c:scaling>
          <c:orientation val="minMax"/>
          <c:max val="22000"/>
          <c:min val="1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11426944"/>
        <c:crosses val="autoZero"/>
        <c:crossBetween val="midCat"/>
      </c:valAx>
      <c:valAx>
        <c:axId val="111426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114254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image" Target="../media/image36.wmf"/><Relationship Id="rId6" Type="http://schemas.openxmlformats.org/officeDocument/2006/relationships/image" Target="../media/image27.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gif"/><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emf"/><Relationship Id="rId3" Type="http://schemas.openxmlformats.org/officeDocument/2006/relationships/image" Target="../media/image2.gif"/><Relationship Id="rId7" Type="http://schemas.openxmlformats.org/officeDocument/2006/relationships/image" Target="../media/image8.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gif"/><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46.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gif"/><Relationship Id="rId7" Type="http://schemas.openxmlformats.org/officeDocument/2006/relationships/image" Target="../media/image24.wmf"/><Relationship Id="rId2" Type="http://schemas.openxmlformats.org/officeDocument/2006/relationships/slideLayout" Target="../slideLayouts/slideLayout35.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 Id="rId9" Type="http://schemas.openxmlformats.org/officeDocument/2006/relationships/image" Target="../media/image25.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3" Type="http://schemas.openxmlformats.org/officeDocument/2006/relationships/image" Target="../media/image2.gif"/><Relationship Id="rId7" Type="http://schemas.openxmlformats.org/officeDocument/2006/relationships/image" Target="../media/image27.wmf"/><Relationship Id="rId12" Type="http://schemas.openxmlformats.org/officeDocument/2006/relationships/oleObject" Target="../embeddings/oleObject23.bin"/><Relationship Id="rId2" Type="http://schemas.openxmlformats.org/officeDocument/2006/relationships/slideLayout" Target="../slideLayouts/slideLayout35.xml"/><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 Id="rId1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gif"/><Relationship Id="rId7" Type="http://schemas.openxmlformats.org/officeDocument/2006/relationships/image" Target="../media/image33.wmf"/><Relationship Id="rId2" Type="http://schemas.openxmlformats.org/officeDocument/2006/relationships/slideLayout" Target="../slideLayouts/slideLayout35.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8.wmf"/><Relationship Id="rId3" Type="http://schemas.openxmlformats.org/officeDocument/2006/relationships/image" Target="../media/image2.gif"/><Relationship Id="rId7" Type="http://schemas.openxmlformats.org/officeDocument/2006/relationships/image" Target="../media/image26.wmf"/><Relationship Id="rId12" Type="http://schemas.openxmlformats.org/officeDocument/2006/relationships/oleObject" Target="../embeddings/oleObject33.bin"/><Relationship Id="rId17" Type="http://schemas.openxmlformats.org/officeDocument/2006/relationships/image" Target="../media/image30.wmf"/><Relationship Id="rId2" Type="http://schemas.openxmlformats.org/officeDocument/2006/relationships/slideLayout" Target="../slideLayouts/slideLayout35.xml"/><Relationship Id="rId16"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37.wmf"/><Relationship Id="rId5" Type="http://schemas.openxmlformats.org/officeDocument/2006/relationships/image" Target="../media/image36.wmf"/><Relationship Id="rId15" Type="http://schemas.openxmlformats.org/officeDocument/2006/relationships/image" Target="../media/image2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5.wmf"/><Relationship Id="rId1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3.wmf"/><Relationship Id="rId3" Type="http://schemas.openxmlformats.org/officeDocument/2006/relationships/image" Target="../media/image2.gif"/><Relationship Id="rId7" Type="http://schemas.openxmlformats.org/officeDocument/2006/relationships/image" Target="../media/image40.wmf"/><Relationship Id="rId12" Type="http://schemas.openxmlformats.org/officeDocument/2006/relationships/oleObject" Target="../embeddings/oleObject40.bin"/><Relationship Id="rId2" Type="http://schemas.openxmlformats.org/officeDocument/2006/relationships/slideLayout" Target="../slideLayouts/slideLayout35.xml"/><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1.wmf"/><Relationship Id="rId14" Type="http://schemas.openxmlformats.org/officeDocument/2006/relationships/oleObject" Target="../embeddings/oleObject4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2.gif"/><Relationship Id="rId7" Type="http://schemas.openxmlformats.org/officeDocument/2006/relationships/image" Target="../media/image46.wmf"/><Relationship Id="rId2" Type="http://schemas.openxmlformats.org/officeDocument/2006/relationships/slideLayout" Target="../slideLayouts/slideLayout35.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image" Target="../media/image45.wmf"/><Relationship Id="rId4" Type="http://schemas.openxmlformats.org/officeDocument/2006/relationships/oleObject" Target="../embeddings/oleObject42.bin"/><Relationship Id="rId9" Type="http://schemas.openxmlformats.org/officeDocument/2006/relationships/image" Target="../media/image47.wmf"/></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4" name="Прямоугольник 7"/>
          <p:cNvSpPr>
            <a:spLocks noChangeArrowheads="1"/>
          </p:cNvSpPr>
          <p:nvPr/>
        </p:nvSpPr>
        <p:spPr bwMode="auto">
          <a:xfrm>
            <a:off x="3730167" y="6372036"/>
            <a:ext cx="1683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5" name="Прямоугольник 4"/>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8" name="TextBox 1"/>
          <p:cNvSpPr txBox="1">
            <a:spLocks noChangeArrowheads="1"/>
          </p:cNvSpPr>
          <p:nvPr/>
        </p:nvSpPr>
        <p:spPr bwMode="auto">
          <a:xfrm>
            <a:off x="711102" y="3244974"/>
            <a:ext cx="801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2000" b="1" dirty="0" smtClean="0">
                <a:solidFill>
                  <a:prstClr val="black"/>
                </a:solidFill>
                <a:latin typeface="Times New Roman" pitchFamily="18" charset="0"/>
              </a:rPr>
              <a:t>Решение ситуационных задач по исследовательскому направлению</a:t>
            </a:r>
            <a:endParaRPr lang="ru-RU" altLang="ru-RU" sz="2000" b="1" dirty="0">
              <a:solidFill>
                <a:prstClr val="black"/>
              </a:solidFill>
              <a:latin typeface="Times New Roman" pitchFamily="18" charset="0"/>
            </a:endParaRPr>
          </a:p>
        </p:txBody>
      </p:sp>
      <p:sp>
        <p:nvSpPr>
          <p:cNvPr id="2" name="TextBox 1"/>
          <p:cNvSpPr txBox="1"/>
          <p:nvPr/>
        </p:nvSpPr>
        <p:spPr>
          <a:xfrm>
            <a:off x="3347883" y="2762492"/>
            <a:ext cx="2448234" cy="369332"/>
          </a:xfrm>
          <a:prstGeom prst="rect">
            <a:avLst/>
          </a:prstGeom>
          <a:noFill/>
        </p:spPr>
        <p:txBody>
          <a:bodyPr wrap="none" rtlCol="0">
            <a:spAutoFit/>
          </a:bodyPr>
          <a:lstStyle/>
          <a:p>
            <a:pPr algn="ctr"/>
            <a:r>
              <a:rPr lang="ru-RU" dirty="0" smtClean="0"/>
              <a:t>ИНЖЕНЕРНЫЕ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a:t>
            </a:r>
            <a:r>
              <a:rPr lang="ru-RU" sz="2400" b="1" dirty="0">
                <a:latin typeface="Times New Roman" pitchFamily="18" charset="0"/>
                <a:ea typeface="Calibri" pitchFamily="34" charset="0"/>
                <a:cs typeface="Times New Roman" pitchFamily="18" charset="0"/>
              </a:rPr>
              <a:t>Дополнительная </a:t>
            </a:r>
            <a:r>
              <a:rPr lang="ru-RU" sz="2400" b="1" dirty="0" smtClean="0">
                <a:latin typeface="Times New Roman" pitchFamily="18" charset="0"/>
                <a:ea typeface="Calibri" pitchFamily="34" charset="0"/>
                <a:cs typeface="Times New Roman" pitchFamily="18" charset="0"/>
              </a:rPr>
              <a:t>информация</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548680"/>
            <a:ext cx="8784976" cy="6370975"/>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Для высот от 10000 до 80000 м зависимости температуры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000" dirty="0" smtClean="0">
                <a:solidFill>
                  <a:prstClr val="black"/>
                </a:solidFill>
                <a:latin typeface="Times New Roman" pitchFamily="18" charset="0"/>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К</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и давления </a:t>
            </a:r>
            <a:r>
              <a:rPr kumimoji="0" lang="ru-RU" sz="20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Па</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воздуха от высоты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можно записать в виде</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р</a:t>
            </a:r>
            <a:r>
              <a:rPr kumimoji="0" lang="ru-RU" sz="2000" b="0" i="0"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0</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давление на уровне моря,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29·10</a:t>
            </a:r>
            <a:r>
              <a:rPr kumimoji="0" lang="ru-RU"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кг/моль – молярная масса воздуха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8,31 Дж/(</a:t>
            </a:r>
            <a:r>
              <a:rPr kumimoji="0" lang="ru-RU"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моль·К</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универсальная газовая постоянная.</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Сила сопротивления воздуха </a:t>
            </a: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t>
            </a:r>
            <a:r>
              <a:rPr kumimoji="0" lang="ru-RU" sz="2000" b="0" i="1" u="none" strike="noStrike" kern="1200" cap="none" spc="0" normalizeH="0" baseline="-25000" noProof="0" dirty="0" err="1">
                <a:ln>
                  <a:noFill/>
                </a:ln>
                <a:solidFill>
                  <a:prstClr val="black"/>
                </a:solidFill>
                <a:effectLst/>
                <a:uLnTx/>
                <a:uFillTx/>
                <a:latin typeface="Times New Roman" pitchFamily="18" charset="0"/>
                <a:ea typeface="+mn-ea"/>
                <a:cs typeface="Times New Roman" pitchFamily="18" charset="0"/>
              </a:rPr>
              <a:t>x</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коэффициент лобового сопротивления,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1,29 кг/м</a:t>
            </a:r>
            <a:r>
              <a:rPr kumimoji="0" lang="ru-RU"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плотность воздуха,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скорость объекта, </a:t>
            </a: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площадь поперечного сечения (миделя).</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Местная скорость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звука</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где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1,4 – показатель адиабаты</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Объект 1"/>
          <p:cNvGraphicFramePr>
            <a:graphicFrameLocks noChangeAspect="1"/>
          </p:cNvGraphicFramePr>
          <p:nvPr>
            <p:extLst/>
          </p:nvPr>
        </p:nvGraphicFramePr>
        <p:xfrm>
          <a:off x="1406525" y="1798638"/>
          <a:ext cx="2395538" cy="366712"/>
        </p:xfrm>
        <a:graphic>
          <a:graphicData uri="http://schemas.openxmlformats.org/presentationml/2006/ole">
            <mc:AlternateContent xmlns:mc="http://schemas.openxmlformats.org/markup-compatibility/2006">
              <mc:Choice xmlns:v="urn:schemas-microsoft-com:vml" Requires="v">
                <p:oleObj spid="_x0000_s371738" name="Equation" r:id="rId4" imgW="1333440" imgH="203040" progId="Equation.DSMT4">
                  <p:embed/>
                </p:oleObj>
              </mc:Choice>
              <mc:Fallback>
                <p:oleObj name="Equation" r:id="rId4" imgW="1333440" imgH="203040" progId="Equation.DSMT4">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525" y="1798638"/>
                        <a:ext cx="2395538"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nvPr>
        </p:nvGraphicFramePr>
        <p:xfrm>
          <a:off x="4787900" y="1590675"/>
          <a:ext cx="2925763" cy="782638"/>
        </p:xfrm>
        <a:graphic>
          <a:graphicData uri="http://schemas.openxmlformats.org/presentationml/2006/ole">
            <mc:AlternateContent xmlns:mc="http://schemas.openxmlformats.org/markup-compatibility/2006">
              <mc:Choice xmlns:v="urn:schemas-microsoft-com:vml" Requires="v">
                <p:oleObj spid="_x0000_s371739" name="Equation" r:id="rId6" imgW="1625400" imgH="431640" progId="Equation.DSMT4">
                  <p:embed/>
                </p:oleObj>
              </mc:Choice>
              <mc:Fallback>
                <p:oleObj name="Equation" r:id="rId6" imgW="1625400" imgH="431640" progId="Equation.DSMT4">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1590675"/>
                        <a:ext cx="2925763"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nvPr>
        </p:nvGraphicFramePr>
        <p:xfrm>
          <a:off x="3457575" y="3663950"/>
          <a:ext cx="2049463" cy="777875"/>
        </p:xfrm>
        <a:graphic>
          <a:graphicData uri="http://schemas.openxmlformats.org/presentationml/2006/ole">
            <mc:AlternateContent xmlns:mc="http://schemas.openxmlformats.org/markup-compatibility/2006">
              <mc:Choice xmlns:v="urn:schemas-microsoft-com:vml" Requires="v">
                <p:oleObj spid="_x0000_s371740" name="Equation" r:id="rId8" imgW="1104840" imgH="419040" progId="Equation.DSMT4">
                  <p:embed/>
                </p:oleObj>
              </mc:Choice>
              <mc:Fallback>
                <p:oleObj name="Equation" r:id="rId8" imgW="1104840" imgH="419040" progId="Equation.DSMT4">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7575" y="3663950"/>
                        <a:ext cx="2049463"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3600450" y="5588000"/>
          <a:ext cx="1638300" cy="811213"/>
        </p:xfrm>
        <a:graphic>
          <a:graphicData uri="http://schemas.openxmlformats.org/presentationml/2006/ole">
            <mc:AlternateContent xmlns:mc="http://schemas.openxmlformats.org/markup-compatibility/2006">
              <mc:Choice xmlns:v="urn:schemas-microsoft-com:vml" Requires="v">
                <p:oleObj spid="_x0000_s371741" name="Equation" r:id="rId10" imgW="888840" imgH="444240" progId="Equation.DSMT4">
                  <p:embed/>
                </p:oleObj>
              </mc:Choice>
              <mc:Fallback>
                <p:oleObj name="Equation" r:id="rId10" imgW="888840" imgH="444240" progId="Equation.DSMT4">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0450" y="5588000"/>
                        <a:ext cx="1638300"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6985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Прямоугольник 2"/>
          <p:cNvSpPr/>
          <p:nvPr/>
        </p:nvSpPr>
        <p:spPr>
          <a:xfrm>
            <a:off x="251520" y="643910"/>
            <a:ext cx="8640960" cy="4339650"/>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На падающее тело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действуют силы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тяжести и аэродинамического сопротивления. </a:t>
            </a: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Выразим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скорость: </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Скорость звука считается как</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Плотность воздуха найдем из уравнения состояния идеального газа</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4" name="Объект 3"/>
          <p:cNvGraphicFramePr>
            <a:graphicFrameLocks noChangeAspect="1"/>
          </p:cNvGraphicFramePr>
          <p:nvPr>
            <p:extLst/>
          </p:nvPr>
        </p:nvGraphicFramePr>
        <p:xfrm>
          <a:off x="3248053" y="1412776"/>
          <a:ext cx="2950131" cy="823292"/>
        </p:xfrm>
        <a:graphic>
          <a:graphicData uri="http://schemas.openxmlformats.org/presentationml/2006/ole">
            <mc:AlternateContent xmlns:mc="http://schemas.openxmlformats.org/markup-compatibility/2006">
              <mc:Choice xmlns:v="urn:schemas-microsoft-com:vml" Requires="v">
                <p:oleObj spid="_x0000_s372768" name="Equation" r:id="rId4" imgW="1501125" imgH="419007" progId="Equation.DSMT4">
                  <p:embed/>
                </p:oleObj>
              </mc:Choice>
              <mc:Fallback>
                <p:oleObj name="Equation" r:id="rId4" imgW="1501125" imgH="419007"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053" y="1412776"/>
                        <a:ext cx="2950131" cy="823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nvPr>
        </p:nvGraphicFramePr>
        <p:xfrm>
          <a:off x="3743909" y="4949337"/>
          <a:ext cx="1863365" cy="783919"/>
        </p:xfrm>
        <a:graphic>
          <a:graphicData uri="http://schemas.openxmlformats.org/presentationml/2006/ole">
            <mc:AlternateContent xmlns:mc="http://schemas.openxmlformats.org/markup-compatibility/2006">
              <mc:Choice xmlns:v="urn:schemas-microsoft-com:vml" Requires="v">
                <p:oleObj spid="_x0000_s372769" name="Equation" r:id="rId6" imgW="950234" imgH="399929" progId="Equation.DSMT4">
                  <p:embed/>
                </p:oleObj>
              </mc:Choice>
              <mc:Fallback>
                <p:oleObj name="Equation" r:id="rId6" imgW="950234" imgH="399929"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909" y="4949337"/>
                        <a:ext cx="1863365" cy="7839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3730006" y="2427464"/>
          <a:ext cx="1893837" cy="929529"/>
        </p:xfrm>
        <a:graphic>
          <a:graphicData uri="http://schemas.openxmlformats.org/presentationml/2006/ole">
            <mc:AlternateContent xmlns:mc="http://schemas.openxmlformats.org/markup-compatibility/2006">
              <mc:Choice xmlns:v="urn:schemas-microsoft-com:vml" Requires="v">
                <p:oleObj spid="_x0000_s372770" name="Equation" r:id="rId8" imgW="950234" imgH="466524" progId="Equation.DSMT4">
                  <p:embed/>
                </p:oleObj>
              </mc:Choice>
              <mc:Fallback>
                <p:oleObj name="Equation" r:id="rId8" imgW="950234" imgH="466524" progId="Equation.DSMT4">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0006" y="2427464"/>
                        <a:ext cx="1893837" cy="929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3883391" y="3625295"/>
          <a:ext cx="1557663" cy="883826"/>
        </p:xfrm>
        <a:graphic>
          <a:graphicData uri="http://schemas.openxmlformats.org/presentationml/2006/ole">
            <mc:AlternateContent xmlns:mc="http://schemas.openxmlformats.org/markup-compatibility/2006">
              <mc:Choice xmlns:v="urn:schemas-microsoft-com:vml" Requires="v">
                <p:oleObj spid="_x0000_s372771" name="Equation" r:id="rId10" imgW="788629" imgH="447805" progId="Equation.DSMT4">
                  <p:embed/>
                </p:oleObj>
              </mc:Choice>
              <mc:Fallback>
                <p:oleObj name="Equation" r:id="rId10" imgW="788629" imgH="447805" progId="Equation.DSMT4">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391" y="3625295"/>
                        <a:ext cx="1557663" cy="883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4067710" y="5908134"/>
          <a:ext cx="1153691" cy="736025"/>
        </p:xfrm>
        <a:graphic>
          <a:graphicData uri="http://schemas.openxmlformats.org/presentationml/2006/ole">
            <mc:AlternateContent xmlns:mc="http://schemas.openxmlformats.org/markup-compatibility/2006">
              <mc:Choice xmlns:v="urn:schemas-microsoft-com:vml" Requires="v">
                <p:oleObj spid="_x0000_s372772" name="Equation" r:id="rId12" imgW="627025" imgH="399929" progId="Equation.DSMT4">
                  <p:embed/>
                </p:oleObj>
              </mc:Choice>
              <mc:Fallback>
                <p:oleObj name="Equation" r:id="rId12" imgW="627025" imgH="399929" progId="Equation.DSMT4">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7710" y="5908134"/>
                        <a:ext cx="1153691" cy="73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707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Прямоугольник 2"/>
          <p:cNvSpPr/>
          <p:nvPr/>
        </p:nvSpPr>
        <p:spPr>
          <a:xfrm>
            <a:off x="251520" y="764704"/>
            <a:ext cx="8640960" cy="5632311"/>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Подставим полученные зависимости в соотношение для скорости:</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Аналитически решать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сложно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исполним графически</a:t>
            </a:r>
          </a:p>
        </p:txBody>
      </p:sp>
      <p:graphicFrame>
        <p:nvGraphicFramePr>
          <p:cNvPr id="20" name="Объект 19"/>
          <p:cNvGraphicFramePr>
            <a:graphicFrameLocks noChangeAspect="1"/>
          </p:cNvGraphicFramePr>
          <p:nvPr>
            <p:extLst/>
          </p:nvPr>
        </p:nvGraphicFramePr>
        <p:xfrm>
          <a:off x="2627784" y="1700809"/>
          <a:ext cx="3922788" cy="1682044"/>
        </p:xfrm>
        <a:graphic>
          <a:graphicData uri="http://schemas.openxmlformats.org/presentationml/2006/ole">
            <mc:AlternateContent xmlns:mc="http://schemas.openxmlformats.org/markup-compatibility/2006">
              <mc:Choice xmlns:v="urn:schemas-microsoft-com:vml" Requires="v">
                <p:oleObj spid="_x0000_s373774" name="Equation" r:id="rId4" imgW="2095500" imgH="901700" progId="Equation.DSMT4">
                  <p:embed/>
                </p:oleObj>
              </mc:Choice>
              <mc:Fallback>
                <p:oleObj name="Equation" r:id="rId4" imgW="2095500" imgH="9017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700809"/>
                        <a:ext cx="3922788" cy="1682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nvPr>
        </p:nvGraphicFramePr>
        <p:xfrm>
          <a:off x="2636168" y="3956970"/>
          <a:ext cx="4136935" cy="1272230"/>
        </p:xfrm>
        <a:graphic>
          <a:graphicData uri="http://schemas.openxmlformats.org/presentationml/2006/ole">
            <mc:AlternateContent xmlns:mc="http://schemas.openxmlformats.org/markup-compatibility/2006">
              <mc:Choice xmlns:v="urn:schemas-microsoft-com:vml" Requires="v">
                <p:oleObj spid="_x0000_s373775" name="Equation" r:id="rId6" imgW="2260600" imgH="698500" progId="Equation.DSMT4">
                  <p:embed/>
                </p:oleObj>
              </mc:Choice>
              <mc:Fallback>
                <p:oleObj name="Equation" r:id="rId6" imgW="2260600" imgH="69850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168" y="3956970"/>
                        <a:ext cx="4136935" cy="1272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774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r>
              <a:rPr lang="en-US" sz="2400" b="1" dirty="0" smtClean="0">
                <a:latin typeface="Times New Roman" pitchFamily="18" charset="0"/>
                <a:ea typeface="Calibri" pitchFamily="34" charset="0"/>
                <a:cs typeface="Times New Roman" pitchFamily="18" charset="0"/>
              </a:rPr>
              <a:t>)</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93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7" name="Диаграмма 16"/>
          <p:cNvGraphicFramePr/>
          <p:nvPr>
            <p:extLst/>
          </p:nvPr>
        </p:nvGraphicFramePr>
        <p:xfrm>
          <a:off x="251520" y="836712"/>
          <a:ext cx="8640960" cy="496346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51520" y="5873298"/>
            <a:ext cx="8640960" cy="553998"/>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Искомая высота </a:t>
            </a:r>
            <a:r>
              <a:rPr kumimoji="0" lang="ru-RU"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около </a:t>
            </a:r>
            <a:r>
              <a:rPr kumimoji="0" lang="ru-RU"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16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км.</a:t>
            </a:r>
          </a:p>
        </p:txBody>
      </p:sp>
    </p:spTree>
    <p:extLst>
      <p:ext uri="{BB962C8B-B14F-4D97-AF65-F5344CB8AC3E}">
        <p14:creationId xmlns:p14="http://schemas.microsoft.com/office/powerpoint/2010/main" val="4050226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20239"/>
            <a:ext cx="8784976" cy="6054030"/>
          </a:xfrm>
          <a:prstGeom prst="rect">
            <a:avLst/>
          </a:prstGeom>
          <a:noFill/>
        </p:spPr>
        <p:txBody>
          <a:bodyPr wrap="square" rtlCol="0">
            <a:spAutoFit/>
          </a:bodyPr>
          <a:lstStyle/>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Двухкомпонентный жидкостный ракетный двигатель (ЖРД) создаёт тягу за счёт преобразования химической энергии компонентов топлива (горючего и окислителя) в кинетическую энергию реактивной струи продуктов сгорания. Одним из самых распространенных топлив для ракет-носителей («Союз», «Зенит»,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Фалькон</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«Атлас», «Чанчжэн» и др.) является пара: керосин (горючие) и кислород (окислитель).</a:t>
            </a:r>
          </a:p>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Одним из возможных способов повышения мощности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керосин-кислородного</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ракетного двигателя это замена части керосина на горючее с большей теплотой сгорания, т.е. переход к трёхкомпонентному ЖРД. </a:t>
            </a:r>
          </a:p>
          <a:p>
            <a:pPr marL="0" marR="0" lvl="0" indent="457200" algn="just" defTabSz="914400" rtl="0" eaLnBrk="1" fontAlgn="auto" latinLnBrk="0" hangingPunct="1">
              <a:lnSpc>
                <a:spcPct val="13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Одним из гипотетически возможных дополнительных компонентов является порошкообразный алюминий (широко используемый в твёрдотопливных двигательных установках). Частицы алюминия подаются в камеру сгорания ракетного двигателя и после сгорания (окисления) вместе с потоком других продуктов сгорания через сопло выбрасываются в окружающее пространство. </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393244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476672"/>
            <a:ext cx="8784976" cy="6454139"/>
          </a:xfrm>
          <a:prstGeom prst="rect">
            <a:avLst/>
          </a:prstGeom>
          <a:noFill/>
        </p:spPr>
        <p:txBody>
          <a:bodyPr wrap="square" rtlCol="0">
            <a:spAutoFit/>
          </a:bodyPr>
          <a:lstStyle/>
          <a:p>
            <a:pPr marL="0" marR="0" lvl="0" indent="457200" algn="just" defTabSz="914400" rtl="0" eaLnBrk="1" fontAlgn="auto" latinLnBrk="0" hangingPunct="1">
              <a:lnSpc>
                <a:spcPct val="12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результате различных газодинамических и термодинамических процессов алюминий может сгорать не сразу и не полностью, а, соответственно, существует вероятность (возможность), что его частицы заденут внутреннюю стенку камеры сгорания или сопла (эта стенка очень тонкая). В результате возможно как пробивание частицами внутренней стенки, так и её прожег, если они загорятся при соприкосновении со стенкой, последнее может вызвать также цепную реакцию горения смежных частиц, что повышает вероятность прожига. Любое повреждение внутренней стенки приводит к нарушениям в работе системы (рубашки) охлаждения двигателя, которая находится за ней, а как следствие разрушение двигателя и ракеты в течении нескольких секунд.</a:t>
            </a:r>
          </a:p>
          <a:p>
            <a:pPr marL="0" marR="0" lvl="0" indent="457200" algn="just" defTabSz="914400" rtl="0" eaLnBrk="1" fontAlgn="auto" latinLnBrk="0" hangingPunct="1">
              <a:lnSpc>
                <a:spcPct val="12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Для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керосин-кислородного</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ракетного двигателя РД-190 (расход горючего </a:t>
            </a:r>
            <a:b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b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240 кг в секунду, время работы 180 секунд, диаметр камеры сгорания 400 мм).</a:t>
            </a:r>
          </a:p>
          <a:p>
            <a:pPr marL="0" marR="0" lvl="0" indent="457200" algn="just" defTabSz="914400" rtl="0" eaLnBrk="1" fontAlgn="auto" latinLnBrk="0" hangingPunct="1">
              <a:lnSpc>
                <a:spcPct val="12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Определить объём горючего, и то, как изменится объем бака горючего, если 10% массы керосина (плотность 800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заменить на порошкообразный алюминий (плотность 2700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70633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56323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Полная масса горючего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секундный расход горючего,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время работы</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Объём горючего</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масса горючего,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кер</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плотность горючего (керосина).</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Замена 10% керосина на алюминий приведет к следующему составу горючего: керосин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кер2</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38880 кг, алюминий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Ал2</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4320 кг.</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Объём горючего</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Ал</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плотность алюминия.</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Объём бака горючего уменьшится на 3.8 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4"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8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08581" name="Object 5"/>
          <p:cNvGraphicFramePr>
            <a:graphicFrameLocks noChangeAspect="1"/>
          </p:cNvGraphicFramePr>
          <p:nvPr/>
        </p:nvGraphicFramePr>
        <p:xfrm>
          <a:off x="2908201" y="1124744"/>
          <a:ext cx="3324225" cy="333375"/>
        </p:xfrm>
        <a:graphic>
          <a:graphicData uri="http://schemas.openxmlformats.org/presentationml/2006/ole">
            <mc:AlternateContent xmlns:mc="http://schemas.openxmlformats.org/markup-compatibility/2006">
              <mc:Choice xmlns:v="urn:schemas-microsoft-com:vml" Requires="v">
                <p:oleObj spid="_x0000_s374801" name="Equation" r:id="rId4" imgW="3327400" imgH="330200" progId="Equation.DSMT4">
                  <p:embed/>
                </p:oleObj>
              </mc:Choice>
              <mc:Fallback>
                <p:oleObj name="Equation" r:id="rId4" imgW="3327400" imgH="3302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201" y="1124744"/>
                        <a:ext cx="33242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08583" name="Object 7"/>
          <p:cNvGraphicFramePr>
            <a:graphicFrameLocks noChangeAspect="1"/>
          </p:cNvGraphicFramePr>
          <p:nvPr/>
        </p:nvGraphicFramePr>
        <p:xfrm>
          <a:off x="3347864" y="2420888"/>
          <a:ext cx="2343150" cy="400050"/>
        </p:xfrm>
        <a:graphic>
          <a:graphicData uri="http://schemas.openxmlformats.org/presentationml/2006/ole">
            <mc:AlternateContent xmlns:mc="http://schemas.openxmlformats.org/markup-compatibility/2006">
              <mc:Choice xmlns:v="urn:schemas-microsoft-com:vml" Requires="v">
                <p:oleObj spid="_x0000_s374802" name="Equation" r:id="rId6" imgW="2336800" imgH="406400" progId="Equation.DSMT4">
                  <p:embed/>
                </p:oleObj>
              </mc:Choice>
              <mc:Fallback>
                <p:oleObj name="Equation" r:id="rId6" imgW="2336800" imgH="406400"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2420888"/>
                        <a:ext cx="23431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08585" name="Object 9"/>
          <p:cNvGraphicFramePr>
            <a:graphicFrameLocks noChangeAspect="1"/>
          </p:cNvGraphicFramePr>
          <p:nvPr/>
        </p:nvGraphicFramePr>
        <p:xfrm>
          <a:off x="2555776" y="4725144"/>
          <a:ext cx="4029075" cy="400050"/>
        </p:xfrm>
        <a:graphic>
          <a:graphicData uri="http://schemas.openxmlformats.org/presentationml/2006/ole">
            <mc:AlternateContent xmlns:mc="http://schemas.openxmlformats.org/markup-compatibility/2006">
              <mc:Choice xmlns:v="urn:schemas-microsoft-com:vml" Requires="v">
                <p:oleObj spid="_x0000_s374803" name="Equation" r:id="rId8" imgW="4025900" imgH="406400" progId="Equation.DSMT4">
                  <p:embed/>
                </p:oleObj>
              </mc:Choice>
              <mc:Fallback>
                <p:oleObj name="Equation" r:id="rId8" imgW="4025900" imgH="40640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4725144"/>
                        <a:ext cx="40290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1628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17</a:t>
            </a:fld>
            <a:endParaRPr lang="ru-RU" sz="2000" b="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3" name="TextBox 52"/>
              <p:cNvSpPr txBox="1"/>
              <p:nvPr/>
            </p:nvSpPr>
            <p:spPr>
              <a:xfrm>
                <a:off x="179512" y="692696"/>
                <a:ext cx="8784976" cy="5945410"/>
              </a:xfrm>
              <a:prstGeom prst="rect">
                <a:avLst/>
              </a:prstGeom>
              <a:noFill/>
            </p:spPr>
            <p:txBody>
              <a:bodyPr wrap="square" rtlCol="0">
                <a:spAutoFit/>
              </a:bodyPr>
              <a:lstStyle/>
              <a:p>
                <a:pPr algn="just">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Все материалы меняют свою плотность, а значит и размеры, при изменении температуры. Коэффициент линейного теплового расширения в общем случае может иметь различные значения (как положительные, так и, для некоторых материалов, отрицательные) при различной температуре. Имеется длинный прямой предмет, пруток, изготовленный из неизвестного материала и стальная линейка, длина которой 1 м при температуре </a:t>
                </a:r>
                <a14:m>
                  <m:oMath xmlns:m="http://schemas.openxmlformats.org/officeDocument/2006/math">
                    <m:r>
                      <a:rPr lang="ru-RU" sz="2000" i="1">
                        <a:effectLst/>
                        <a:latin typeface="Cambria Math" panose="02040503050406030204" pitchFamily="18" charset="0"/>
                        <a:ea typeface="Calibri" panose="020F0502020204030204" pitchFamily="34" charset="0"/>
                        <a:cs typeface="Times New Roman" panose="02020603050405020304" pitchFamily="18" charset="0"/>
                      </a:rPr>
                      <m:t>20 ℃.</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Измерения длины прутка были выполнены этой линейкой,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термостатируемой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в одной камере с прутком. Значения измеренной длины при температурах 20 </a:t>
                </a:r>
                <a:r>
                  <a:rPr lang="ru-RU" sz="2000" dirty="0">
                    <a:effectLst/>
                    <a:latin typeface="Calibri" panose="020F0502020204030204" pitchFamily="34" charset="0"/>
                    <a:ea typeface="Calibri" panose="020F0502020204030204" pitchFamily="34" charset="0"/>
                    <a:cs typeface="Times New Roman" panose="02020603050405020304" pitchFamily="18" charset="0"/>
                  </a:rPr>
                  <a:t>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 и 200 </a:t>
                </a:r>
                <a:r>
                  <a:rPr lang="ru-RU" sz="2000" dirty="0">
                    <a:effectLst/>
                    <a:latin typeface="Calibri" panose="020F0502020204030204" pitchFamily="34" charset="0"/>
                    <a:ea typeface="Calibri" panose="020F0502020204030204" pitchFamily="34" charset="0"/>
                    <a:cs typeface="Times New Roman" panose="02020603050405020304" pitchFamily="18" charset="0"/>
                  </a:rPr>
                  <a:t>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 равны 0,1510 м, 0,1521 м соответственно. Коэффициент линейного теплового расширения для стали (в диапазоне температур 20 — 200 </a:t>
                </a:r>
                <a:r>
                  <a:rPr lang="ru-RU" sz="2000" dirty="0">
                    <a:effectLst/>
                    <a:latin typeface="Calibri" panose="020F0502020204030204" pitchFamily="34" charset="0"/>
                    <a:ea typeface="Calibri" panose="020F0502020204030204" pitchFamily="34" charset="0"/>
                    <a:cs typeface="Times New Roman" panose="02020603050405020304" pitchFamily="18" charset="0"/>
                  </a:rPr>
                  <a:t>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С) равен </a:t>
                </a:r>
                <a14:m>
                  <m:oMath xmlns:m="http://schemas.openxmlformats.org/officeDocument/2006/math">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ru-RU" sz="2000" i="1">
                            <a:effectLst/>
                            <a:latin typeface="Cambria Math" panose="02040503050406030204" pitchFamily="18" charset="0"/>
                            <a:ea typeface="Calibri" panose="020F0502020204030204" pitchFamily="34" charset="0"/>
                            <a:cs typeface="Times New Roman" panose="02020603050405020304" pitchFamily="18" charset="0"/>
                          </a:rPr>
                          <m:t>10</m:t>
                        </m:r>
                      </m:e>
                      <m:sup>
                        <m:r>
                          <a:rPr lang="ru-RU" sz="20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ru-RU" sz="20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ru-RU"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ru-RU" sz="2000" i="1">
                            <a:effectLst/>
                            <a:latin typeface="Cambria Math" panose="02040503050406030204" pitchFamily="18" charset="0"/>
                            <a:ea typeface="Calibri" panose="020F0502020204030204" pitchFamily="34" charset="0"/>
                            <a:cs typeface="Times New Roman" panose="02020603050405020304" pitchFamily="18" charset="0"/>
                          </a:rPr>
                          <m:t>−1</m:t>
                        </m:r>
                      </m:sup>
                    </m:s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tabLst>
                    <a:tab pos="540385" algn="l"/>
                  </a:tabLst>
                </a:pPr>
                <a:endParaRPr lang="ru-RU" sz="2000" b="1" dirty="0" smtClean="0">
                  <a:latin typeface="Times New Roman" pitchFamily="18" charset="0"/>
                  <a:cs typeface="Times New Roman" pitchFamily="18" charset="0"/>
                </a:endParaRPr>
              </a:p>
              <a:p>
                <a:pPr indent="457200" algn="just">
                  <a:lnSpc>
                    <a:spcPct val="150000"/>
                  </a:lnSpc>
                </a:pPr>
                <a:endParaRPr lang="ru-RU" sz="2000" b="1" dirty="0" smtClean="0">
                  <a:latin typeface="Times New Roman" pitchFamily="18" charset="0"/>
                  <a:cs typeface="Times New Roman" pitchFamily="18" charset="0"/>
                </a:endParaRPr>
              </a:p>
              <a:p>
                <a:pPr indent="457200" algn="just">
                  <a:lnSpc>
                    <a:spcPct val="150000"/>
                  </a:lnSpc>
                </a:pPr>
                <a:endParaRPr lang="ru-RU" sz="2000" b="1" dirty="0" smtClean="0">
                  <a:latin typeface="Times New Roman" pitchFamily="18" charset="0"/>
                  <a:cs typeface="Times New Roman" pitchFamily="18"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79512" y="692696"/>
                <a:ext cx="8784976" cy="5945410"/>
              </a:xfrm>
              <a:prstGeom prst="rect">
                <a:avLst/>
              </a:prstGeom>
              <a:blipFill>
                <a:blip r:embed="rId2" cstate="print"/>
                <a:stretch>
                  <a:fillRect l="-693" r="-693"/>
                </a:stretch>
              </a:blipFill>
            </p:spPr>
            <p:txBody>
              <a:bodyPr/>
              <a:lstStyle/>
              <a:p>
                <a:r>
                  <a:rPr lang="ru-RU">
                    <a:noFill/>
                  </a:rPr>
                  <a:t> </a:t>
                </a:r>
              </a:p>
            </p:txBody>
          </p:sp>
        </mc:Fallback>
      </mc:AlternateContent>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692696"/>
            <a:ext cx="8784976" cy="270843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540385" algn="l"/>
              </a:tabLst>
              <a:defRPr/>
            </a:pPr>
            <a:endPar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540385" algn="l"/>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Определить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истинную длину прутка.</a:t>
            </a:r>
          </a:p>
          <a:p>
            <a:pPr marL="0" marR="0" lvl="0" indent="0" algn="just" defTabSz="914400" rtl="0" eaLnBrk="1" fontAlgn="auto" latinLnBrk="0" hangingPunct="1">
              <a:lnSpc>
                <a:spcPct val="150000"/>
              </a:lnSpc>
              <a:spcBef>
                <a:spcPts val="0"/>
              </a:spcBef>
              <a:spcAft>
                <a:spcPts val="0"/>
              </a:spcAft>
              <a:buClrTx/>
              <a:buSzTx/>
              <a:buFontTx/>
              <a:buNone/>
              <a:tabLst>
                <a:tab pos="540385" algn="l"/>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Определить значение коэффициента линейного теплового расширения неизвестного материала, из которого изготовлен пруток</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2302332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19</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Requires="a14">
          <p:sp>
            <p:nvSpPr>
              <p:cNvPr id="2" name="Прямоугольник 1"/>
              <p:cNvSpPr/>
              <p:nvPr/>
            </p:nvSpPr>
            <p:spPr>
              <a:xfrm>
                <a:off x="755576" y="692696"/>
                <a:ext cx="7992888" cy="5912965"/>
              </a:xfrm>
              <a:prstGeom prst="rect">
                <a:avLst/>
              </a:prstGeom>
            </p:spPr>
            <p:txBody>
              <a:bodyPr wrap="square">
                <a:spAutoFit/>
              </a:bodyPr>
              <a:lstStyle/>
              <a:p>
                <a:pPr algn="just"/>
                <a:r>
                  <a:rPr lang="en-US" sz="2000" dirty="0" smtClean="0">
                    <a:latin typeface="Times New Roman" panose="02020603050405020304" pitchFamily="18" charset="0"/>
                    <a:ea typeface="Calibri" panose="020F0502020204030204" pitchFamily="34" charset="0"/>
                    <a:cs typeface="Times New Roman" panose="02020603050405020304" pitchFamily="18" charset="0"/>
                  </a:rPr>
                  <a:t>1.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Здесь </a:t>
                </a:r>
                <a:r>
                  <a:rPr lang="ru-RU" sz="2000" dirty="0">
                    <a:latin typeface="Times New Roman" panose="02020603050405020304" pitchFamily="18" charset="0"/>
                    <a:ea typeface="Calibri" panose="020F0502020204030204" pitchFamily="34" charset="0"/>
                    <a:cs typeface="Times New Roman" panose="02020603050405020304" pitchFamily="18" charset="0"/>
                  </a:rPr>
                  <a:t>и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далее нижние индексы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𝑌</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параметры линейки, </a:t>
                </a:r>
                <a:r>
                  <a:rPr lang="ru-RU" sz="2000" i="1" dirty="0" smtClean="0">
                    <a:effectLst/>
                    <a:latin typeface="Cambria Math" panose="02040503050406030204" pitchFamily="18" charset="0"/>
                    <a:ea typeface="Calibri" panose="020F0502020204030204" pitchFamily="34" charset="0"/>
                    <a:cs typeface="Times New Roman" panose="02020603050405020304" pitchFamily="18" charset="0"/>
                  </a:rPr>
                  <a:t/>
                </a:r>
                <a:br>
                  <a:rPr lang="ru-RU" sz="2000" i="1" dirty="0" smtClean="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𝑋</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параметры прутка. Поскольку при </a:t>
                </a:r>
                <a14:m>
                  <m:oMath xmlns:m="http://schemas.openxmlformats.org/officeDocument/2006/math">
                    <m:r>
                      <a:rPr lang="ru-RU" sz="2000" i="1">
                        <a:effectLst/>
                        <a:latin typeface="Cambria Math" panose="02040503050406030204" pitchFamily="18" charset="0"/>
                        <a:ea typeface="Calibri" panose="020F0502020204030204" pitchFamily="34" charset="0"/>
                        <a:cs typeface="Times New Roman" panose="02020603050405020304" pitchFamily="18" charset="0"/>
                      </a:rPr>
                      <m:t>20°С</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длина линейки соответствует действительной (1 метр), то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и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размеры прутка при этой температуре соответствуют фактическим. То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есть</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r>
                          <a:rPr lang="en-US" sz="2000" b="0" i="1" smtClean="0">
                            <a:latin typeface="Cambria Math" panose="02040503050406030204" pitchFamily="18" charset="0"/>
                            <a:ea typeface="Calibri" panose="020F0502020204030204" pitchFamily="34" charset="0"/>
                          </a:rPr>
                          <m:t>0</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=0,151 м.</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Полная длина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линейки</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𝑌</m:t>
                        </m:r>
                        <m:r>
                          <a:rPr lang="en-US" sz="2000" b="0" i="1" smtClean="0">
                            <a:latin typeface="Cambria Math" panose="02040503050406030204" pitchFamily="18" charset="0"/>
                            <a:ea typeface="Calibri" panose="020F0502020204030204" pitchFamily="34" charset="0"/>
                          </a:rPr>
                          <m:t>0</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=1 м.</m:t>
                    </m:r>
                  </m:oMath>
                </a14:m>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Коэффициент линейного расширения определяется как</a:t>
                </a:r>
              </a:p>
              <a:p>
                <a:pPr algn="just"/>
                <a14:m>
                  <m:oMathPara xmlns:m="http://schemas.openxmlformats.org/officeDocument/2006/math">
                    <m:oMathParaPr>
                      <m:jc m:val="centerGroup"/>
                    </m:oMathParaPr>
                    <m:oMath xmlns:m="http://schemas.openxmlformats.org/officeDocument/2006/math">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𝐾</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𝑇</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den>
                      </m:f>
                      <m:f>
                        <m:f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num>
                        <m:den>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den>
                      </m:f>
                      <m:r>
                        <a:rPr lang="ru-RU"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откуда удлинение равно</a:t>
                </a:r>
              </a:p>
              <a:p>
                <a:pPr algn="just"/>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r>
                        <a:rPr lang="ru-RU" sz="2000" i="1">
                          <a:effectLst/>
                          <a:latin typeface="Cambria Math" panose="02040503050406030204" pitchFamily="18" charset="0"/>
                          <a:ea typeface="Calibri" panose="020F0502020204030204" pitchFamily="34" charset="0"/>
                          <a:cs typeface="Times New Roman" panose="02020603050405020304" pitchFamily="18" charset="0"/>
                        </a:rPr>
                        <m:t> =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𝐾</m:t>
                          </m:r>
                        </m:e>
                        <m:sub>
                          <m:r>
                            <a:rPr lang="en-US" sz="2000" i="1">
                              <a:latin typeface="Cambria Math" panose="02040503050406030204" pitchFamily="18" charset="0"/>
                              <a:ea typeface="Calibri" panose="020F0502020204030204" pitchFamily="34" charset="0"/>
                              <a:cs typeface="Times New Roman" panose="02020603050405020304" pitchFamily="18" charset="0"/>
                            </a:rPr>
                            <m:t>𝑇</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r>
                        <a:rPr lang="ru-RU"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а новая длина предмета равна</a:t>
                </a:r>
              </a:p>
              <a:p>
                <a:pPr algn="just"/>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latin typeface="Cambria Math" panose="02040503050406030204" pitchFamily="18" charset="0"/>
                              <a:ea typeface="Calibri" panose="020F0502020204030204" pitchFamily="34" charset="0"/>
                              <a:cs typeface="Times New Roman" panose="02020603050405020304" pitchFamily="18" charset="0"/>
                            </a:rPr>
                            <m:t>𝐿</m:t>
                          </m:r>
                        </m:e>
                        <m:sub>
                          <m:r>
                            <a:rPr lang="en-US" sz="2000" i="1">
                              <a:latin typeface="Cambria Math" panose="02040503050406030204" pitchFamily="18" charset="0"/>
                              <a:ea typeface="Calibri" panose="020F0502020204030204" pitchFamily="34" charset="0"/>
                              <a:cs typeface="Times New Roman" panose="02020603050405020304" pitchFamily="18" charset="0"/>
                            </a:rPr>
                            <m:t>𝑇</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𝐾</m:t>
                          </m:r>
                        </m:e>
                        <m:sub>
                          <m:r>
                            <a:rPr lang="en-US" sz="2000" i="1">
                              <a:latin typeface="Cambria Math" panose="02040503050406030204" pitchFamily="18" charset="0"/>
                              <a:ea typeface="Calibri" panose="020F0502020204030204" pitchFamily="34" charset="0"/>
                              <a:cs typeface="Times New Roman" panose="02020603050405020304" pitchFamily="18" charset="0"/>
                            </a:rPr>
                            <m:t>𝑇</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𝐾</m:t>
                          </m:r>
                        </m:e>
                        <m:sub>
                          <m:r>
                            <a:rPr lang="en-US" sz="2000" i="1">
                              <a:latin typeface="Cambria Math" panose="02040503050406030204" pitchFamily="18" charset="0"/>
                              <a:ea typeface="Calibri" panose="020F0502020204030204" pitchFamily="34" charset="0"/>
                              <a:cs typeface="Times New Roman" panose="02020603050405020304" pitchFamily="18" charset="0"/>
                            </a:rPr>
                            <m:t>𝑇</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При нагреве меняется длина двух предметов (линейки и прутка), имеющих различные коэффициенты расширения. Реальная длина измеряемого объекта равна </a:t>
                </a:r>
              </a:p>
              <a:p>
                <a:pPr algn="just"/>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rPr>
                            <m:t>𝑋</m:t>
                          </m:r>
                        </m:e>
                        <m:sub>
                          <m:r>
                            <a:rPr lang="en-US" sz="2000" i="1">
                              <a:latin typeface="Cambria Math" panose="02040503050406030204" pitchFamily="18" charset="0"/>
                              <a:ea typeface="Calibri" panose="020F0502020204030204" pitchFamily="34" charset="0"/>
                            </a:rPr>
                            <m:t>𝑌</m:t>
                          </m:r>
                        </m:sub>
                      </m:sSub>
                      <m:f>
                        <m:f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𝑌</m:t>
                              </m:r>
                            </m:sub>
                          </m:sSub>
                        </m:num>
                        <m:den>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𝑌</m:t>
                              </m:r>
                              <m:r>
                                <a:rPr lang="en-US" sz="2000" b="0" i="1" smtClean="0">
                                  <a:latin typeface="Cambria Math" panose="02040503050406030204" pitchFamily="18" charset="0"/>
                                  <a:ea typeface="Calibri" panose="020F0502020204030204" pitchFamily="34" charset="0"/>
                                </a:rPr>
                                <m:t>0</m:t>
                              </m:r>
                            </m:sub>
                          </m:sSub>
                        </m:den>
                      </m:f>
                      <m:r>
                        <a:rPr lang="ru-RU"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где</a:t>
                </a:r>
                <a14:m>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rPr>
                          <m:t> </m:t>
                        </m:r>
                        <m:r>
                          <a:rPr lang="en-US" sz="2000" i="1">
                            <a:latin typeface="Cambria Math" panose="02040503050406030204" pitchFamily="18" charset="0"/>
                            <a:ea typeface="Calibri" panose="020F0502020204030204" pitchFamily="34" charset="0"/>
                          </a:rPr>
                          <m:t>𝑋</m:t>
                        </m:r>
                      </m:e>
                      <m:sub>
                        <m:r>
                          <a:rPr lang="en-US" sz="2000" i="1">
                            <a:latin typeface="Cambria Math" panose="02040503050406030204" pitchFamily="18" charset="0"/>
                            <a:ea typeface="Calibri" panose="020F0502020204030204" pitchFamily="34" charset="0"/>
                          </a:rPr>
                          <m:t>𝑌</m:t>
                        </m:r>
                      </m:sub>
                    </m:sSub>
                  </m:oMath>
                </a14:m>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длина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по удлиненной линейке,</a:t>
                </a:r>
                <a14:m>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rPr>
                          <m:t> </m:t>
                        </m:r>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𝑌</m:t>
                        </m:r>
                      </m:sub>
                    </m:sSub>
                  </m:oMath>
                </a14:m>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реальная длина удлиненной линейки</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𝑌</m:t>
                        </m:r>
                        <m:r>
                          <a:rPr lang="en-US" sz="2000" i="1">
                            <a:latin typeface="Cambria Math" panose="02040503050406030204" pitchFamily="18" charset="0"/>
                            <a:ea typeface="Calibri" panose="020F0502020204030204" pitchFamily="34" charset="0"/>
                          </a:rPr>
                          <m:t>0</m:t>
                        </m:r>
                      </m:sub>
                    </m:sSub>
                  </m:oMath>
                </a14:m>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 начальная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длина линейки</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755576" y="692696"/>
                <a:ext cx="7992888" cy="5912965"/>
              </a:xfrm>
              <a:prstGeom prst="rect">
                <a:avLst/>
              </a:prstGeom>
              <a:blipFill>
                <a:blip r:embed="rId3"/>
                <a:stretch>
                  <a:fillRect l="-839" t="-619" r="-763" b="-928"/>
                </a:stretch>
              </a:blipFill>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Исследовательское направление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1421992"/>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в которых требуется получение аналитической зависимости одних величин от других, характеризующей рассматриваемую конструкцию, с учетом действующих условий. Например, задачи оптимизации.</a:t>
            </a:r>
          </a:p>
        </p:txBody>
      </p:sp>
      <p:pic>
        <p:nvPicPr>
          <p:cNvPr id="12"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Прямоугольник 1"/>
              <p:cNvSpPr/>
              <p:nvPr/>
            </p:nvSpPr>
            <p:spPr>
              <a:xfrm>
                <a:off x="755576" y="692696"/>
                <a:ext cx="7992888" cy="4377096"/>
              </a:xfrm>
              <a:prstGeom prst="rect">
                <a:avLst/>
              </a:prstGeom>
            </p:spPr>
            <p:txBody>
              <a:bodyPr wrap="square">
                <a:spAutoFit/>
              </a:bodyPr>
              <a:lstStyle/>
              <a:p>
                <a:pPr algn="just">
                  <a:lnSpc>
                    <a:spcPct val="120000"/>
                  </a:lnSpc>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Реальная длина линейки, в свою очередь, равна </a:t>
                </a:r>
              </a:p>
              <a:p>
                <a:pPr algn="just">
                  <a:lnSpc>
                    <a:spcPct val="120000"/>
                  </a:lnSpc>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𝑌</m:t>
                          </m:r>
                        </m:sub>
                      </m:sSub>
                      <m:r>
                        <a:rPr lang="ru-RU"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𝑌</m:t>
                          </m:r>
                          <m:r>
                            <a:rPr lang="en-US" sz="2000" b="0" i="1" smtClean="0">
                              <a:latin typeface="Cambria Math" panose="02040503050406030204" pitchFamily="18" charset="0"/>
                              <a:ea typeface="Calibri" panose="020F0502020204030204" pitchFamily="34" charset="0"/>
                            </a:rPr>
                            <m:t>0</m:t>
                          </m:r>
                        </m:sub>
                      </m:sSub>
                      <m:r>
                        <a:rPr lang="ru-RU" sz="2000" i="1">
                          <a:latin typeface="Cambria Math" panose="02040503050406030204" pitchFamily="18" charset="0"/>
                          <a:ea typeface="Calibri" panose="020F0502020204030204" pitchFamily="34" charset="0"/>
                          <a:cs typeface="Times New Roman" panose="02020603050405020304" pitchFamily="18" charset="0"/>
                        </a:rPr>
                        <m:t>(1+</m:t>
                      </m:r>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𝐾</m:t>
                          </m:r>
                        </m:e>
                        <m:sub>
                          <m:r>
                            <a:rPr lang="en-US" sz="2000" i="1">
                              <a:latin typeface="Cambria Math" panose="02040503050406030204" pitchFamily="18" charset="0"/>
                              <a:ea typeface="Calibri" panose="020F0502020204030204" pitchFamily="34" charset="0"/>
                            </a:rPr>
                            <m:t>𝑇</m:t>
                          </m:r>
                          <m:r>
                            <a:rPr lang="en-US" sz="2000" b="0" i="1" smtClean="0">
                              <a:latin typeface="Cambria Math" panose="02040503050406030204" pitchFamily="18" charset="0"/>
                              <a:ea typeface="Calibri" panose="020F0502020204030204" pitchFamily="34" charset="0"/>
                            </a:rPr>
                            <m:t>𝑌</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𝑇</m:t>
                      </m:r>
                      <m:r>
                        <a:rPr lang="ru-RU" sz="20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Отсюда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реальная длина прутка</a:t>
                </a:r>
              </a:p>
              <a:p>
                <a:pPr lvl="0" algn="ctr">
                  <a:lnSpc>
                    <a:spcPct val="120000"/>
                  </a:lnSpc>
                  <a:defRPr/>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sub>
                      </m:sSub>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𝑌</m:t>
                          </m:r>
                        </m:sub>
                      </m:sSub>
                      <m:d>
                        <m:d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𝐾</m:t>
                              </m:r>
                            </m:e>
                            <m:sub>
                              <m:r>
                                <a:rPr lang="en-US" sz="2000" i="1">
                                  <a:latin typeface="Cambria Math" panose="02040503050406030204" pitchFamily="18" charset="0"/>
                                  <a:ea typeface="Calibri" panose="020F0502020204030204" pitchFamily="34" charset="0"/>
                                </a:rPr>
                                <m:t>𝑇</m:t>
                              </m:r>
                              <m:r>
                                <a:rPr lang="en-US" sz="2000" b="0" i="1" smtClean="0">
                                  <a:latin typeface="Cambria Math" panose="02040503050406030204" pitchFamily="18" charset="0"/>
                                  <a:ea typeface="Calibri" panose="020F0502020204030204" pitchFamily="34" charset="0"/>
                                </a:rPr>
                                <m:t>𝑌</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𝑇</m:t>
                          </m:r>
                        </m:e>
                      </m:d>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=0,1524 м.</m:t>
                      </m:r>
                    </m:oMath>
                  </m:oMathPara>
                </a14:m>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другой стороны, реальная длина нагретого прутка равна</a:t>
                </a:r>
              </a:p>
              <a:p>
                <a:pPr algn="ctr">
                  <a:lnSpc>
                    <a:spcPct val="120000"/>
                  </a:lnSpc>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sub>
                      </m:sSub>
                      <m:r>
                        <a:rPr lang="en-US" sz="2000" i="1">
                          <a:latin typeface="Cambria Math" panose="02040503050406030204" pitchFamily="18" charset="0"/>
                          <a:ea typeface="Calibri" panose="020F0502020204030204" pitchFamily="34" charset="0"/>
                        </a:rPr>
                        <m:t>=</m:t>
                      </m:r>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r>
                            <a:rPr lang="en-US" sz="2000" i="1">
                              <a:latin typeface="Cambria Math" panose="02040503050406030204" pitchFamily="18" charset="0"/>
                              <a:ea typeface="Calibri" panose="020F0502020204030204" pitchFamily="34" charset="0"/>
                            </a:rPr>
                            <m:t>0</m:t>
                          </m:r>
                        </m:sub>
                      </m:sSub>
                      <m:r>
                        <a:rPr lang="en-US" sz="2000" i="1">
                          <a:latin typeface="Cambria Math" panose="02040503050406030204" pitchFamily="18" charset="0"/>
                          <a:ea typeface="Calibri" panose="020F0502020204030204" pitchFamily="34" charset="0"/>
                        </a:rPr>
                        <m:t>(1+</m:t>
                      </m:r>
                      <m:sSub>
                        <m:sSubPr>
                          <m:ctrlPr>
                            <a:rPr lang="en-US" sz="2000" b="0" i="1" smtClean="0">
                              <a:latin typeface="Cambria Math" panose="02040503050406030204" pitchFamily="18" charset="0"/>
                              <a:ea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rPr>
                            <m:t>𝐾</m:t>
                          </m:r>
                        </m:e>
                        <m:sub>
                          <m:r>
                            <a:rPr lang="en-US" sz="2000" b="0" i="1" smtClean="0">
                              <a:latin typeface="Cambria Math" panose="02040503050406030204" pitchFamily="18" charset="0"/>
                              <a:ea typeface="Calibri" panose="020F0502020204030204" pitchFamily="34" charset="0"/>
                            </a:rPr>
                            <m:t>𝑇𝑋</m:t>
                          </m:r>
                        </m:sub>
                      </m:sSub>
                      <m:r>
                        <a:rPr lang="en-US" sz="2000" i="1">
                          <a:latin typeface="Cambria Math" panose="02040503050406030204" pitchFamily="18" charset="0"/>
                          <a:ea typeface="Calibri" panose="020F0502020204030204" pitchFamily="34" charset="0"/>
                        </a:rPr>
                        <m:t> </m:t>
                      </m:r>
                      <m:r>
                        <a:rPr lang="en-US" sz="2000" i="1">
                          <a:latin typeface="Cambria Math" panose="02040503050406030204" pitchFamily="18" charset="0"/>
                          <a:ea typeface="Calibri" panose="020F0502020204030204" pitchFamily="34" charset="0"/>
                        </a:rPr>
                        <m:t>𝛥</m:t>
                      </m:r>
                      <m:r>
                        <a:rPr lang="en-US" sz="2000" i="1">
                          <a:latin typeface="Cambria Math" panose="02040503050406030204" pitchFamily="18" charset="0"/>
                          <a:ea typeface="Calibri" panose="020F0502020204030204" pitchFamily="34" charset="0"/>
                        </a:rPr>
                        <m:t>𝑇</m:t>
                      </m:r>
                      <m:r>
                        <a:rPr lang="en-US" sz="2000" i="1">
                          <a:latin typeface="Cambria Math" panose="02040503050406030204" pitchFamily="18" charset="0"/>
                          <a:ea typeface="Calibri" panose="020F0502020204030204" pitchFamily="34" charset="0"/>
                        </a:rPr>
                        <m:t>),</m:t>
                      </m:r>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ru-RU" sz="2000" dirty="0">
                    <a:latin typeface="Times New Roman" panose="02020603050405020304" pitchFamily="18" charset="0"/>
                    <a:ea typeface="Calibri" panose="020F0502020204030204" pitchFamily="34" charset="0"/>
                    <a:cs typeface="Times New Roman" panose="02020603050405020304" pitchFamily="18" charset="0"/>
                  </a:rPr>
                  <a:t>где </a:t>
                </a:r>
                <a14:m>
                  <m:oMath xmlns:m="http://schemas.openxmlformats.org/officeDocument/2006/math">
                    <m:sSub>
                      <m:sSubPr>
                        <m:ctrlPr>
                          <a:rPr lang="ru-RU"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𝐾</m:t>
                        </m:r>
                      </m:e>
                      <m:sub>
                        <m:r>
                          <a:rPr lang="en-US" sz="2000" i="1" baseline="-25000">
                            <a:latin typeface="Cambria Math" panose="02040503050406030204" pitchFamily="18" charset="0"/>
                            <a:ea typeface="Calibri" panose="020F0502020204030204" pitchFamily="34" charset="0"/>
                          </a:rPr>
                          <m:t>𝑇𝑋</m:t>
                        </m:r>
                      </m:sub>
                    </m:sSub>
                  </m:oMath>
                </a14:m>
                <a:r>
                  <a:rPr lang="ru-RU" sz="2000" dirty="0">
                    <a:latin typeface="Times New Roman" panose="02020603050405020304" pitchFamily="18" charset="0"/>
                    <a:ea typeface="SimSun" panose="02010600030101010101" pitchFamily="2" charset="-122"/>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 искомый коэффициент.</a:t>
                </a:r>
              </a:p>
              <a:p>
                <a:pPr>
                  <a:lnSpc>
                    <a:spcPct val="120000"/>
                  </a:lnSpc>
                </a:pPr>
                <a:r>
                  <a:rPr lang="ru-RU" sz="2000" dirty="0">
                    <a:latin typeface="Times New Roman" panose="02020603050405020304" pitchFamily="18" charset="0"/>
                    <a:ea typeface="Calibri" panose="020F0502020204030204" pitchFamily="34" charset="0"/>
                    <a:cs typeface="Times New Roman" panose="02020603050405020304" pitchFamily="18" charset="0"/>
                  </a:rPr>
                  <a:t>Таким образом:</a:t>
                </a:r>
              </a:p>
              <a:p>
                <a:pPr>
                  <a:lnSpc>
                    <a:spcPct val="120000"/>
                  </a:lnSpc>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𝐾</m:t>
                          </m:r>
                        </m:e>
                        <m:sub>
                          <m:r>
                            <a:rPr lang="en-US" sz="2000" i="1">
                              <a:latin typeface="Cambria Math" panose="02040503050406030204" pitchFamily="18" charset="0"/>
                              <a:ea typeface="Calibri" panose="020F0502020204030204" pitchFamily="34" charset="0"/>
                            </a:rPr>
                            <m:t>𝑇𝑋</m:t>
                          </m:r>
                        </m:sub>
                      </m:sSub>
                      <m:r>
                        <a:rPr lang="en-US" sz="2000" i="1">
                          <a:latin typeface="Cambria Math" panose="02040503050406030204" pitchFamily="18" charset="0"/>
                          <a:ea typeface="Calibri" panose="020F0502020204030204" pitchFamily="34" charset="0"/>
                        </a:rPr>
                        <m:t>=</m:t>
                      </m:r>
                      <m:f>
                        <m:fPr>
                          <m:ctrlPr>
                            <a:rPr lang="ru-RU" sz="2000" i="1">
                              <a:latin typeface="Cambria Math" panose="02040503050406030204" pitchFamily="18" charset="0"/>
                              <a:ea typeface="Calibri" panose="020F0502020204030204" pitchFamily="34" charset="0"/>
                            </a:rPr>
                          </m:ctrlPr>
                        </m:fPr>
                        <m:num>
                          <m:f>
                            <m:fPr>
                              <m:ctrlPr>
                                <a:rPr lang="ru-RU" sz="2000" i="1">
                                  <a:latin typeface="Cambria Math" panose="02040503050406030204" pitchFamily="18" charset="0"/>
                                  <a:ea typeface="Calibri" panose="020F0502020204030204" pitchFamily="34" charset="0"/>
                                </a:rPr>
                              </m:ctrlPr>
                            </m:fPr>
                            <m:num>
                              <m:sSub>
                                <m:sSubPr>
                                  <m:ctrlPr>
                                    <a:rPr lang="en-US" sz="2000" i="1" smtClean="0">
                                      <a:latin typeface="Cambria Math" panose="02040503050406030204" pitchFamily="18" charset="0"/>
                                      <a:ea typeface="Calibri" panose="020F0502020204030204" pitchFamily="34" charset="0"/>
                                    </a:rPr>
                                  </m:ctrlPr>
                                </m:sSubPr>
                                <m:e>
                                  <m:r>
                                    <a:rPr lang="en-US" sz="2000" i="1">
                                      <a:latin typeface="Cambria Math" panose="02040503050406030204" pitchFamily="18" charset="0"/>
                                      <a:ea typeface="Calibri" panose="020F0502020204030204" pitchFamily="34" charset="0"/>
                                    </a:rPr>
                                    <m:t>𝐿</m:t>
                                  </m:r>
                                </m:e>
                                <m:sub>
                                  <m:r>
                                    <a:rPr lang="en-US" sz="2000" i="1">
                                      <a:latin typeface="Cambria Math" panose="02040503050406030204" pitchFamily="18" charset="0"/>
                                      <a:ea typeface="Calibri" panose="020F0502020204030204" pitchFamily="34" charset="0"/>
                                    </a:rPr>
                                    <m:t>𝑋</m:t>
                                  </m:r>
                                </m:sub>
                              </m:sSub>
                            </m:num>
                            <m:den>
                              <m:sSub>
                                <m:sSubPr>
                                  <m:ctrlPr>
                                    <a:rPr lang="en-US" sz="2000" b="0" i="1" smtClean="0">
                                      <a:latin typeface="Cambria Math" panose="02040503050406030204" pitchFamily="18" charset="0"/>
                                      <a:ea typeface="Calibri" panose="020F0502020204030204" pitchFamily="34" charset="0"/>
                                    </a:rPr>
                                  </m:ctrlPr>
                                </m:sSubPr>
                                <m:e>
                                  <m:r>
                                    <a:rPr lang="en-US" sz="2000" b="0" i="1" smtClean="0">
                                      <a:latin typeface="Cambria Math" panose="02040503050406030204" pitchFamily="18" charset="0"/>
                                      <a:ea typeface="Calibri" panose="020F0502020204030204" pitchFamily="34" charset="0"/>
                                    </a:rPr>
                                    <m:t>𝐿</m:t>
                                  </m:r>
                                </m:e>
                                <m:sub>
                                  <m:r>
                                    <a:rPr lang="en-US" sz="2000" b="0" i="1" smtClean="0">
                                      <a:latin typeface="Cambria Math" panose="02040503050406030204" pitchFamily="18" charset="0"/>
                                      <a:ea typeface="Calibri" panose="020F0502020204030204" pitchFamily="34" charset="0"/>
                                    </a:rPr>
                                    <m:t>𝑋</m:t>
                                  </m:r>
                                  <m:r>
                                    <a:rPr lang="en-US" sz="2000" b="0" i="1" smtClean="0">
                                      <a:latin typeface="Cambria Math" panose="02040503050406030204" pitchFamily="18" charset="0"/>
                                      <a:ea typeface="Calibri" panose="020F0502020204030204" pitchFamily="34" charset="0"/>
                                    </a:rPr>
                                    <m:t>0</m:t>
                                  </m:r>
                                </m:sub>
                              </m:sSub>
                            </m:den>
                          </m:f>
                          <m:r>
                            <a:rPr lang="en-US" sz="2000" i="1">
                              <a:latin typeface="Cambria Math" panose="02040503050406030204" pitchFamily="18" charset="0"/>
                              <a:ea typeface="Calibri" panose="020F0502020204030204" pitchFamily="34" charset="0"/>
                            </a:rPr>
                            <m:t>−1</m:t>
                          </m:r>
                        </m:num>
                        <m:den>
                          <m:r>
                            <a:rPr lang="en-US" sz="2000" i="1">
                              <a:latin typeface="Cambria Math" panose="02040503050406030204" pitchFamily="18" charset="0"/>
                              <a:ea typeface="Calibri" panose="020F0502020204030204" pitchFamily="34" charset="0"/>
                            </a:rPr>
                            <m:t>𝛥</m:t>
                          </m:r>
                          <m:r>
                            <a:rPr lang="en-US" sz="2000" i="1">
                              <a:latin typeface="Cambria Math" panose="02040503050406030204" pitchFamily="18" charset="0"/>
                              <a:ea typeface="Calibri" panose="020F0502020204030204" pitchFamily="34" charset="0"/>
                            </a:rPr>
                            <m:t>𝑇</m:t>
                          </m:r>
                        </m:den>
                      </m:f>
                      <m:r>
                        <a:rPr lang="en-US" sz="2000" i="1">
                          <a:latin typeface="Cambria Math" panose="02040503050406030204" pitchFamily="18" charset="0"/>
                          <a:ea typeface="Calibri" panose="020F0502020204030204" pitchFamily="34" charset="0"/>
                        </a:rPr>
                        <m:t>=5,2∙</m:t>
                      </m:r>
                      <m:sSup>
                        <m:sSupPr>
                          <m:ctrlPr>
                            <a:rPr lang="ru-RU" sz="2000" i="1">
                              <a:latin typeface="Cambria Math" panose="02040503050406030204" pitchFamily="18" charset="0"/>
                              <a:ea typeface="Calibri" panose="020F0502020204030204" pitchFamily="34" charset="0"/>
                            </a:rPr>
                          </m:ctrlPr>
                        </m:sSupPr>
                        <m:e>
                          <m:r>
                            <a:rPr lang="en-US" sz="2000" i="1">
                              <a:latin typeface="Cambria Math" panose="02040503050406030204" pitchFamily="18" charset="0"/>
                              <a:ea typeface="Calibri" panose="020F0502020204030204" pitchFamily="34" charset="0"/>
                            </a:rPr>
                            <m:t>10</m:t>
                          </m:r>
                        </m:e>
                        <m:sup>
                          <m:r>
                            <a:rPr lang="en-US" sz="2000" i="1">
                              <a:latin typeface="Cambria Math" panose="02040503050406030204" pitchFamily="18" charset="0"/>
                              <a:ea typeface="Calibri" panose="020F0502020204030204" pitchFamily="34" charset="0"/>
                            </a:rPr>
                            <m:t>−5</m:t>
                          </m:r>
                        </m:sup>
                      </m:sSup>
                      <m:r>
                        <a:rPr lang="en-US" sz="2000" i="1">
                          <a:latin typeface="Cambria Math" panose="02040503050406030204" pitchFamily="18" charset="0"/>
                          <a:ea typeface="Calibri" panose="020F0502020204030204" pitchFamily="34" charset="0"/>
                        </a:rPr>
                        <m:t> ℃</m:t>
                      </m:r>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20000"/>
                  </a:lnSpc>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755576" y="692696"/>
                <a:ext cx="7992888" cy="4377096"/>
              </a:xfrm>
              <a:prstGeom prst="rect">
                <a:avLst/>
              </a:prstGeom>
              <a:blipFill>
                <a:blip r:embed="rId3"/>
                <a:stretch>
                  <a:fillRect l="-839" t="-139"/>
                </a:stretch>
              </a:blipFill>
            </p:spPr>
            <p:txBody>
              <a:bodyPr/>
              <a:lstStyle/>
              <a:p>
                <a:r>
                  <a:rPr lang="ru-RU">
                    <a:noFill/>
                  </a:rPr>
                  <a:t> </a:t>
                </a:r>
              </a:p>
            </p:txBody>
          </p:sp>
        </mc:Fallback>
      </mc:AlternateContent>
    </p:spTree>
    <p:extLst>
      <p:ext uri="{BB962C8B-B14F-4D97-AF65-F5344CB8AC3E}">
        <p14:creationId xmlns:p14="http://schemas.microsoft.com/office/powerpoint/2010/main" val="704660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ru-RU" sz="2400" b="1" cap="all" dirty="0" smtClean="0">
                <a:solidFill>
                  <a:prstClr val="black"/>
                </a:solidFill>
                <a:latin typeface="Times New Roman" pitchFamily="18" charset="0"/>
                <a:ea typeface="Calibri" pitchFamily="34" charset="0"/>
                <a:cs typeface="Times New Roman" pitchFamily="18" charset="0"/>
              </a:rPr>
              <a:t>Дополнительная задача технологического направления</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22</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592247"/>
            <a:ext cx="8784976" cy="6077113"/>
          </a:xfrm>
          <a:prstGeom prst="rect">
            <a:avLst/>
          </a:prstGeom>
          <a:noFill/>
        </p:spPr>
        <p:txBody>
          <a:bodyPr wrap="square" rtlCol="0">
            <a:spAutoFit/>
          </a:bodyPr>
          <a:lstStyle/>
          <a:p>
            <a:pPr indent="457200" algn="just">
              <a:lnSpc>
                <a:spcPct val="140000"/>
              </a:lnSpc>
            </a:pPr>
            <a:r>
              <a:rPr lang="ru-RU" sz="2000" dirty="0" smtClean="0">
                <a:solidFill>
                  <a:prstClr val="black"/>
                </a:solidFill>
                <a:latin typeface="Times New Roman" pitchFamily="18" charset="0"/>
                <a:cs typeface="Times New Roman" pitchFamily="18" charset="0"/>
              </a:rPr>
              <a:t>Для изготовления стеклопластиковых труб проводится намотка на  оправку (форму) ткани из тонких стеклянных нитей, пропитанной связующим (жидкий материал, превращающийся в пластмассу  под воздействием физических или химических факторов). После этого проводится отверждение связующего. В качестве связующего используется  двухкомпонентный состав, состоящий из двух объемных долей эпоксидной смолы и одной объемной доли отвердителя. </a:t>
            </a:r>
          </a:p>
          <a:p>
            <a:pPr indent="457200" algn="just">
              <a:lnSpc>
                <a:spcPct val="140000"/>
              </a:lnSpc>
            </a:pPr>
            <a:r>
              <a:rPr lang="ru-RU" sz="2000" dirty="0" smtClean="0">
                <a:solidFill>
                  <a:prstClr val="black"/>
                </a:solidFill>
                <a:latin typeface="Times New Roman" pitchFamily="18" charset="0"/>
                <a:cs typeface="Times New Roman" pitchFamily="18" charset="0"/>
              </a:rPr>
              <a:t>Плотность обоих компонентов составляет 1200 кг/м</a:t>
            </a:r>
            <a:r>
              <a:rPr lang="ru-RU" sz="2000" baseline="30000" dirty="0" smtClean="0">
                <a:solidFill>
                  <a:prstClr val="black"/>
                </a:solidFill>
                <a:latin typeface="Times New Roman" pitchFamily="18" charset="0"/>
                <a:cs typeface="Times New Roman" pitchFamily="18" charset="0"/>
              </a:rPr>
              <a:t>3</a:t>
            </a:r>
            <a:r>
              <a:rPr lang="ru-RU" sz="2000" dirty="0" smtClean="0">
                <a:solidFill>
                  <a:prstClr val="black"/>
                </a:solidFill>
                <a:latin typeface="Times New Roman" pitchFamily="18" charset="0"/>
                <a:cs typeface="Times New Roman" pitchFamily="18" charset="0"/>
              </a:rPr>
              <a:t>. Стеклянная ткань (плотность материала 2500 кг/м</a:t>
            </a:r>
            <a:r>
              <a:rPr lang="ru-RU" sz="2000" baseline="30000" dirty="0" smtClean="0">
                <a:solidFill>
                  <a:prstClr val="black"/>
                </a:solidFill>
                <a:latin typeface="Times New Roman" pitchFamily="18" charset="0"/>
                <a:cs typeface="Times New Roman" pitchFamily="18" charset="0"/>
              </a:rPr>
              <a:t>3</a:t>
            </a:r>
            <a:r>
              <a:rPr lang="ru-RU" sz="2000" dirty="0" smtClean="0">
                <a:solidFill>
                  <a:prstClr val="black"/>
                </a:solidFill>
                <a:latin typeface="Times New Roman" pitchFamily="18" charset="0"/>
                <a:cs typeface="Times New Roman" pitchFamily="18" charset="0"/>
              </a:rPr>
              <a:t>) имеет толщину 0,2 мм,  а нити занимают 20% её объема.</a:t>
            </a:r>
          </a:p>
          <a:p>
            <a:pPr indent="457200" algn="just">
              <a:lnSpc>
                <a:spcPct val="140000"/>
              </a:lnSpc>
            </a:pPr>
            <a:r>
              <a:rPr lang="ru-RU" sz="2000" dirty="0" smtClean="0">
                <a:solidFill>
                  <a:prstClr val="black"/>
                </a:solidFill>
                <a:latin typeface="Times New Roman" pitchFamily="18" charset="0"/>
                <a:cs typeface="Times New Roman" pitchFamily="18" charset="0"/>
              </a:rPr>
              <a:t>Для подготовки пропитанной ткани компоненты связующего  из двух емкостей под давлением подаются в смеситель, после чего  в пропиточную ванну, где происходит пропитка ткани и отжим избыточного связующего перед намоткой.</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(продолжение)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23</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548680"/>
            <a:ext cx="8784976" cy="6217087"/>
          </a:xfrm>
          <a:prstGeom prst="rect">
            <a:avLst/>
          </a:prstGeom>
          <a:noFill/>
        </p:spPr>
        <p:txBody>
          <a:bodyPr wrap="square" rtlCol="0">
            <a:spAutoFit/>
          </a:bodyPr>
          <a:lstStyle/>
          <a:p>
            <a:pPr algn="just">
              <a:lnSpc>
                <a:spcPct val="135000"/>
              </a:lnSpc>
            </a:pPr>
            <a:r>
              <a:rPr lang="ru-RU" sz="2000" b="1" dirty="0" smtClean="0">
                <a:solidFill>
                  <a:prstClr val="black"/>
                </a:solidFill>
                <a:latin typeface="Times New Roman" pitchFamily="18" charset="0"/>
                <a:cs typeface="Times New Roman" pitchFamily="18" charset="0"/>
              </a:rPr>
              <a:t>Вопросы:</a:t>
            </a:r>
          </a:p>
          <a:p>
            <a:pPr marL="538163" indent="-538163" algn="just">
              <a:lnSpc>
                <a:spcPct val="135000"/>
              </a:lnSpc>
              <a:tabLst>
                <a:tab pos="538163" algn="l"/>
              </a:tabLst>
            </a:pPr>
            <a:r>
              <a:rPr lang="ru-RU" sz="2000" dirty="0" smtClean="0">
                <a:solidFill>
                  <a:prstClr val="black"/>
                </a:solidFill>
                <a:latin typeface="Times New Roman" pitchFamily="18" charset="0"/>
                <a:cs typeface="Times New Roman" pitchFamily="18" charset="0"/>
              </a:rPr>
              <a:t>1)	Каков необходимый расход компонентов связующего (в кг/с) для производства стеклопластиковой трубы средним диаметром 100 мм с толщиной стенки 2 мм, если производительность завода составляет </a:t>
            </a:r>
            <a:br>
              <a:rPr lang="ru-RU" sz="2000" dirty="0" smtClean="0">
                <a:solidFill>
                  <a:prstClr val="black"/>
                </a:solidFill>
                <a:latin typeface="Times New Roman" pitchFamily="18" charset="0"/>
                <a:cs typeface="Times New Roman" pitchFamily="18" charset="0"/>
              </a:rPr>
            </a:br>
            <a:r>
              <a:rPr lang="ru-RU" sz="2000" dirty="0" smtClean="0">
                <a:solidFill>
                  <a:prstClr val="black"/>
                </a:solidFill>
                <a:latin typeface="Times New Roman" pitchFamily="18" charset="0"/>
                <a:cs typeface="Times New Roman" pitchFamily="18" charset="0"/>
              </a:rPr>
              <a:t>100 м/час.</a:t>
            </a:r>
          </a:p>
          <a:p>
            <a:pPr marL="538163" indent="-538163" algn="just">
              <a:lnSpc>
                <a:spcPct val="135000"/>
              </a:lnSpc>
              <a:tabLst>
                <a:tab pos="538163" algn="l"/>
              </a:tabLst>
            </a:pPr>
            <a:r>
              <a:rPr lang="ru-RU" sz="2000" dirty="0" smtClean="0">
                <a:solidFill>
                  <a:prstClr val="black"/>
                </a:solidFill>
                <a:latin typeface="Times New Roman" pitchFamily="18" charset="0"/>
                <a:cs typeface="Times New Roman" pitchFamily="18" charset="0"/>
              </a:rPr>
              <a:t>2)	Определите диаметры отверстий для подачи смолы и отвердителя, если избыточное давление подачи составляет 2 атм.</a:t>
            </a:r>
          </a:p>
          <a:p>
            <a:pPr marL="538163" indent="-538163" algn="just">
              <a:lnSpc>
                <a:spcPct val="135000"/>
              </a:lnSpc>
              <a:buFontTx/>
              <a:buAutoNum type="arabicParenR" startAt="3"/>
              <a:tabLst>
                <a:tab pos="538163" algn="l"/>
              </a:tabLst>
            </a:pPr>
            <a:r>
              <a:rPr lang="ru-RU" sz="2000" dirty="0" smtClean="0">
                <a:solidFill>
                  <a:prstClr val="black"/>
                </a:solidFill>
                <a:latin typeface="Times New Roman" pitchFamily="18" charset="0"/>
                <a:cs typeface="Times New Roman" pitchFamily="18" charset="0"/>
              </a:rPr>
              <a:t>Определите массу 1 метра трубы.</a:t>
            </a:r>
          </a:p>
          <a:p>
            <a:pPr marL="538163" indent="-538163" algn="just">
              <a:lnSpc>
                <a:spcPct val="135000"/>
              </a:lnSpc>
              <a:tabLst>
                <a:tab pos="538163" algn="l"/>
              </a:tabLst>
            </a:pPr>
            <a:endParaRPr lang="ru-RU" sz="2000" dirty="0" smtClean="0">
              <a:solidFill>
                <a:prstClr val="black"/>
              </a:solidFill>
              <a:latin typeface="Times New Roman" pitchFamily="18" charset="0"/>
              <a:cs typeface="Times New Roman" pitchFamily="18" charset="0"/>
            </a:endParaRPr>
          </a:p>
          <a:p>
            <a:pPr algn="just">
              <a:lnSpc>
                <a:spcPct val="135000"/>
              </a:lnSpc>
            </a:pPr>
            <a:r>
              <a:rPr lang="ru-RU" sz="2000" b="1" dirty="0" smtClean="0">
                <a:solidFill>
                  <a:prstClr val="black"/>
                </a:solidFill>
                <a:latin typeface="Times New Roman" pitchFamily="18" charset="0"/>
                <a:cs typeface="Times New Roman" pitchFamily="18" charset="0"/>
              </a:rPr>
              <a:t>Дополнительные сведения: </a:t>
            </a:r>
            <a:r>
              <a:rPr lang="ru-RU" sz="2000" dirty="0" smtClean="0">
                <a:solidFill>
                  <a:prstClr val="black"/>
                </a:solidFill>
                <a:latin typeface="Times New Roman" pitchFamily="18" charset="0"/>
                <a:cs typeface="Times New Roman" pitchFamily="18" charset="0"/>
              </a:rPr>
              <a:t>объёмный расход жидкости через отверстие в первом приближении может быть определён по формуле</a:t>
            </a:r>
          </a:p>
          <a:p>
            <a:pPr indent="5019675" algn="just">
              <a:lnSpc>
                <a:spcPct val="135000"/>
              </a:lnSpc>
              <a:spcBef>
                <a:spcPts val="1200"/>
              </a:spcBef>
              <a:spcAft>
                <a:spcPts val="1200"/>
              </a:spcAft>
            </a:pPr>
            <a:r>
              <a:rPr lang="ru-RU" sz="2000" dirty="0" smtClean="0">
                <a:solidFill>
                  <a:prstClr val="black"/>
                </a:solidFill>
                <a:latin typeface="Times New Roman" pitchFamily="18" charset="0"/>
                <a:cs typeface="Times New Roman" pitchFamily="18" charset="0"/>
              </a:rPr>
              <a:t>м</a:t>
            </a:r>
            <a:r>
              <a:rPr lang="ru-RU" sz="2000" baseline="30000" dirty="0" smtClean="0">
                <a:solidFill>
                  <a:prstClr val="black"/>
                </a:solidFill>
                <a:latin typeface="Times New Roman" pitchFamily="18" charset="0"/>
                <a:cs typeface="Times New Roman" pitchFamily="18" charset="0"/>
              </a:rPr>
              <a:t>3</a:t>
            </a:r>
            <a:r>
              <a:rPr lang="ru-RU" sz="2000" dirty="0" smtClean="0">
                <a:solidFill>
                  <a:prstClr val="black"/>
                </a:solidFill>
                <a:latin typeface="Times New Roman" pitchFamily="18" charset="0"/>
                <a:cs typeface="Times New Roman" pitchFamily="18" charset="0"/>
              </a:rPr>
              <a:t>/с</a:t>
            </a:r>
          </a:p>
          <a:p>
            <a:pPr algn="just">
              <a:lnSpc>
                <a:spcPct val="135000"/>
              </a:lnSpc>
            </a:pPr>
            <a:r>
              <a:rPr lang="ru-RU" sz="2000" dirty="0" smtClean="0">
                <a:solidFill>
                  <a:prstClr val="black"/>
                </a:solidFill>
                <a:latin typeface="Times New Roman" pitchFamily="18" charset="0"/>
                <a:cs typeface="Times New Roman" pitchFamily="18" charset="0"/>
              </a:rPr>
              <a:t>где </a:t>
            </a:r>
            <a:r>
              <a:rPr lang="en-US" sz="2000" i="1" dirty="0" smtClean="0">
                <a:solidFill>
                  <a:prstClr val="black"/>
                </a:solidFill>
                <a:latin typeface="Times New Roman" pitchFamily="18" charset="0"/>
                <a:cs typeface="Times New Roman" pitchFamily="18" charset="0"/>
              </a:rPr>
              <a:t>S</a:t>
            </a:r>
            <a:r>
              <a:rPr lang="en-US" sz="2000" dirty="0" smtClean="0">
                <a:solidFill>
                  <a:prstClr val="black"/>
                </a:solidFill>
                <a:latin typeface="Times New Roman" pitchFamily="18" charset="0"/>
                <a:cs typeface="Times New Roman" pitchFamily="18" charset="0"/>
              </a:rPr>
              <a:t> – </a:t>
            </a:r>
            <a:r>
              <a:rPr lang="ru-RU" sz="2000" dirty="0" smtClean="0">
                <a:solidFill>
                  <a:prstClr val="black"/>
                </a:solidFill>
                <a:latin typeface="Times New Roman" pitchFamily="18" charset="0"/>
                <a:cs typeface="Times New Roman" pitchFamily="18" charset="0"/>
              </a:rPr>
              <a:t>площадь сечения отверстия, </a:t>
            </a:r>
            <a:r>
              <a:rPr lang="el-GR" sz="2000" i="1" dirty="0" smtClean="0">
                <a:solidFill>
                  <a:prstClr val="black"/>
                </a:solidFill>
                <a:latin typeface="Times New Roman" pitchFamily="18" charset="0"/>
                <a:cs typeface="Times New Roman" pitchFamily="18" charset="0"/>
              </a:rPr>
              <a:t>Δ</a:t>
            </a:r>
            <a:r>
              <a:rPr lang="en-US" sz="2000" i="1" dirty="0" smtClean="0">
                <a:solidFill>
                  <a:prstClr val="black"/>
                </a:solidFill>
                <a:latin typeface="Times New Roman" pitchFamily="18" charset="0"/>
                <a:cs typeface="Times New Roman" pitchFamily="18" charset="0"/>
              </a:rPr>
              <a:t>p</a:t>
            </a:r>
            <a:r>
              <a:rPr lang="en-US" sz="2000" dirty="0" smtClean="0">
                <a:solidFill>
                  <a:prstClr val="black"/>
                </a:solidFill>
                <a:latin typeface="Times New Roman" pitchFamily="18" charset="0"/>
                <a:cs typeface="Times New Roman" pitchFamily="18" charset="0"/>
              </a:rPr>
              <a:t> </a:t>
            </a:r>
            <a:r>
              <a:rPr lang="ru-RU" sz="2000" dirty="0" smtClean="0">
                <a:solidFill>
                  <a:prstClr val="black"/>
                </a:solidFill>
                <a:latin typeface="Times New Roman" pitchFamily="18" charset="0"/>
                <a:cs typeface="Times New Roman" pitchFamily="18" charset="0"/>
              </a:rPr>
              <a:t>– избыточное давление в ёмкости с жидкостью, </a:t>
            </a:r>
            <a:r>
              <a:rPr lang="el-GR" sz="2000" i="1" dirty="0" smtClean="0">
                <a:solidFill>
                  <a:prstClr val="black"/>
                </a:solidFill>
                <a:latin typeface="Times New Roman" pitchFamily="18" charset="0"/>
                <a:cs typeface="Times New Roman" pitchFamily="18" charset="0"/>
              </a:rPr>
              <a:t>ρ</a:t>
            </a:r>
            <a:r>
              <a:rPr lang="ru-RU" sz="2000" dirty="0" smtClean="0">
                <a:solidFill>
                  <a:prstClr val="black"/>
                </a:solidFill>
                <a:latin typeface="Times New Roman" pitchFamily="18" charset="0"/>
                <a:cs typeface="Times New Roman" pitchFamily="18" charset="0"/>
              </a:rPr>
              <a:t> – плотность жидкости.</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65217" name="Object 1"/>
          <p:cNvGraphicFramePr>
            <a:graphicFrameLocks noChangeAspect="1"/>
          </p:cNvGraphicFramePr>
          <p:nvPr/>
        </p:nvGraphicFramePr>
        <p:xfrm>
          <a:off x="3851275" y="5157788"/>
          <a:ext cx="1408113" cy="701675"/>
        </p:xfrm>
        <a:graphic>
          <a:graphicData uri="http://schemas.openxmlformats.org/presentationml/2006/ole">
            <mc:AlternateContent xmlns:mc="http://schemas.openxmlformats.org/markup-compatibility/2006">
              <mc:Choice xmlns:v="urn:schemas-microsoft-com:vml" Requires="v">
                <p:oleObj spid="_x0000_s370701" name="Equation" r:id="rId4" imgW="939800" imgH="469900" progId="Equation.DSMT4">
                  <p:embed/>
                </p:oleObj>
              </mc:Choice>
              <mc:Fallback>
                <p:oleObj name="Equation" r:id="rId4" imgW="939800" imgH="4699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157788"/>
                        <a:ext cx="140811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24</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6107891"/>
          </a:xfrm>
          <a:prstGeom prst="rect">
            <a:avLst/>
          </a:prstGeom>
          <a:noFill/>
        </p:spPr>
        <p:txBody>
          <a:bodyPr wrap="square" rtlCol="0">
            <a:spAutoFit/>
          </a:bodyPr>
          <a:lstStyle/>
          <a:p>
            <a:pPr algn="just">
              <a:lnSpc>
                <a:spcPct val="150000"/>
              </a:lnSpc>
              <a:spcBef>
                <a:spcPts val="600"/>
              </a:spcBef>
            </a:pPr>
            <a:r>
              <a:rPr lang="ru-RU" sz="2000" b="1" dirty="0" smtClean="0">
                <a:solidFill>
                  <a:prstClr val="black"/>
                </a:solidFill>
                <a:latin typeface="Times New Roman" pitchFamily="18" charset="0"/>
                <a:cs typeface="Times New Roman" pitchFamily="18" charset="0"/>
              </a:rPr>
              <a:t>Выделение физических процессов:</a:t>
            </a:r>
          </a:p>
          <a:p>
            <a:pPr indent="457200" algn="just">
              <a:lnSpc>
                <a:spcPct val="140000"/>
              </a:lnSpc>
            </a:pPr>
            <a:r>
              <a:rPr lang="ru-RU" sz="2000" dirty="0" smtClean="0">
                <a:solidFill>
                  <a:prstClr val="black"/>
                </a:solidFill>
                <a:latin typeface="Times New Roman" pitchFamily="18" charset="0"/>
                <a:cs typeface="Times New Roman" pitchFamily="18" charset="0"/>
              </a:rPr>
              <a:t>Прежде всего, указанные материалы расходуются на формирование трубы – то есть заполнение объема её стенки. Зная поперечные размеры трубы можно определить площадь сечения (и объем материала, расходуемый на изготовление 1 метра трубы).</a:t>
            </a:r>
          </a:p>
          <a:p>
            <a:pPr indent="457200" algn="just">
              <a:lnSpc>
                <a:spcPct val="140000"/>
              </a:lnSpc>
            </a:pPr>
            <a:r>
              <a:rPr lang="ru-RU" sz="2000" dirty="0" smtClean="0">
                <a:solidFill>
                  <a:prstClr val="black"/>
                </a:solidFill>
                <a:latin typeface="Times New Roman" pitchFamily="18" charset="0"/>
                <a:cs typeface="Times New Roman" pitchFamily="18" charset="0"/>
              </a:rPr>
              <a:t>Зная производительность завода (в погонных метрах трубы за единицу времени) и площадь сечения трубы – можно определить суммарный объемный расход материала. Зная объемные доли компонентов (ткани и связующего) можно определить их объемные расходы, а зная их плотности – и массовые расходы.</a:t>
            </a:r>
          </a:p>
          <a:p>
            <a:pPr indent="457200" algn="just">
              <a:lnSpc>
                <a:spcPct val="140000"/>
              </a:lnSpc>
            </a:pPr>
            <a:r>
              <a:rPr lang="ru-RU" sz="2000" dirty="0" smtClean="0">
                <a:solidFill>
                  <a:prstClr val="black"/>
                </a:solidFill>
                <a:latin typeface="Times New Roman" pitchFamily="18" charset="0"/>
                <a:cs typeface="Times New Roman" pitchFamily="18" charset="0"/>
              </a:rPr>
              <a:t>Зная толщину стенки и толщину стеклянной ткани (условно несжимаемой) можно определить количество слоев в трубе и, следовательно, необходимую площадь ткани для изготовления 1 п.м. трубы. А зная производительность завода – общий расход в м</a:t>
            </a:r>
            <a:r>
              <a:rPr lang="ru-RU" sz="2000" baseline="30000" dirty="0" smtClean="0">
                <a:solidFill>
                  <a:prstClr val="black"/>
                </a:solidFill>
                <a:latin typeface="Times New Roman" pitchFamily="18" charset="0"/>
                <a:cs typeface="Times New Roman" pitchFamily="18" charset="0"/>
              </a:rPr>
              <a:t>2</a:t>
            </a:r>
            <a:r>
              <a:rPr lang="ru-RU" sz="2000" dirty="0" smtClean="0">
                <a:solidFill>
                  <a:prstClr val="black"/>
                </a:solidFill>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25</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4807535"/>
          </a:xfrm>
          <a:prstGeom prst="rect">
            <a:avLst/>
          </a:prstGeom>
          <a:noFill/>
        </p:spPr>
        <p:txBody>
          <a:bodyPr wrap="square" rtlCol="0">
            <a:spAutoFit/>
          </a:bodyPr>
          <a:lstStyle/>
          <a:p>
            <a:pPr marL="179388" indent="-179388" algn="just">
              <a:lnSpc>
                <a:spcPct val="150000"/>
              </a:lnSpc>
              <a:spcBef>
                <a:spcPts val="600"/>
              </a:spcBef>
              <a:buFont typeface="Arial" pitchFamily="34" charset="0"/>
              <a:buChar char="•"/>
            </a:pPr>
            <a:r>
              <a:rPr lang="ru-RU" sz="2000" dirty="0" smtClean="0">
                <a:solidFill>
                  <a:prstClr val="black"/>
                </a:solidFill>
                <a:latin typeface="Times New Roman" pitchFamily="18" charset="0"/>
                <a:cs typeface="Times New Roman" pitchFamily="18" charset="0"/>
              </a:rPr>
              <a:t>Расход ткани и массовые расходы компонентов связующего являются ответом на вопрос №1.</a:t>
            </a:r>
          </a:p>
          <a:p>
            <a:pPr marL="179388" indent="-179388" algn="just">
              <a:lnSpc>
                <a:spcPct val="150000"/>
              </a:lnSpc>
              <a:spcBef>
                <a:spcPts val="600"/>
              </a:spcBef>
              <a:buFont typeface="Arial" pitchFamily="34" charset="0"/>
              <a:buChar char="•"/>
            </a:pPr>
            <a:r>
              <a:rPr lang="ru-RU" sz="2000" dirty="0" smtClean="0">
                <a:solidFill>
                  <a:prstClr val="black"/>
                </a:solidFill>
                <a:latin typeface="Times New Roman" pitchFamily="18" charset="0"/>
                <a:cs typeface="Times New Roman" pitchFamily="18" charset="0"/>
              </a:rPr>
              <a:t>Из формулы для объемного расхода жидкости, зная плотность материалов и избыточное давление подачи, можно определить площади (а значит и диаметры) отверстий, что является ответом на вопрос №2.</a:t>
            </a:r>
          </a:p>
          <a:p>
            <a:pPr marL="179388" indent="-179388" algn="just">
              <a:lnSpc>
                <a:spcPct val="150000"/>
              </a:lnSpc>
              <a:spcBef>
                <a:spcPts val="600"/>
              </a:spcBef>
              <a:buFont typeface="Arial" pitchFamily="34" charset="0"/>
              <a:buChar char="•"/>
            </a:pPr>
            <a:r>
              <a:rPr lang="ru-RU" sz="2000" dirty="0" smtClean="0">
                <a:solidFill>
                  <a:prstClr val="black"/>
                </a:solidFill>
                <a:latin typeface="Times New Roman" pitchFamily="18" charset="0"/>
                <a:cs typeface="Times New Roman" pitchFamily="18" charset="0"/>
              </a:rPr>
              <a:t>Стеклянная ткань является несжимаемой, но слои ложатся один на другой без зазора. То есть в намотанной на оправку ткани 20% объема занимает стекло, а остальные 80% объема – связующее. Исходя из плотностей материалов, можно найти массу 1 п.м. трубы, что является ответом на вопрос №3.</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26</a:t>
            </a:fld>
            <a:endParaRPr lang="ru-RU" sz="2000" b="1" dirty="0">
              <a:solidFill>
                <a:prstClr val="black"/>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pic>
        <p:nvPicPr>
          <p:cNvPr id="11"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836712"/>
            <a:ext cx="6696744" cy="56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27</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6170920"/>
          </a:xfrm>
          <a:prstGeom prst="rect">
            <a:avLst/>
          </a:prstGeom>
          <a:noFill/>
        </p:spPr>
        <p:txBody>
          <a:bodyPr wrap="square" rtlCol="0">
            <a:spAutoFit/>
          </a:bodyPr>
          <a:lstStyle/>
          <a:p>
            <a:pPr algn="just">
              <a:lnSpc>
                <a:spcPct val="150000"/>
              </a:lnSpc>
              <a:spcBef>
                <a:spcPts val="600"/>
              </a:spcBef>
            </a:pPr>
            <a:r>
              <a:rPr lang="ru-RU" sz="2000" i="1" dirty="0" smtClean="0">
                <a:solidFill>
                  <a:prstClr val="black"/>
                </a:solidFill>
                <a:latin typeface="Times New Roman" pitchFamily="18" charset="0"/>
                <a:cs typeface="Times New Roman" pitchFamily="18" charset="0"/>
              </a:rPr>
              <a:t>Формализация физических процессов и подготовка системы уравнений, фактически, в данном примере свернуты в один пункт, ввиду отсутствия жесткой последовательности расчетов:</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Площадь сечения материала трубы составляет:</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где </a:t>
            </a:r>
            <a:r>
              <a:rPr lang="en-US" sz="2000" i="1" dirty="0" smtClean="0">
                <a:solidFill>
                  <a:prstClr val="black"/>
                </a:solidFill>
                <a:latin typeface="Times New Roman" pitchFamily="18" charset="0"/>
                <a:cs typeface="Times New Roman" pitchFamily="18" charset="0"/>
              </a:rPr>
              <a:t>D</a:t>
            </a:r>
            <a:r>
              <a:rPr lang="ru-RU" sz="2000" dirty="0" smtClean="0">
                <a:solidFill>
                  <a:prstClr val="black"/>
                </a:solidFill>
                <a:latin typeface="Times New Roman" pitchFamily="18" charset="0"/>
                <a:cs typeface="Times New Roman" pitchFamily="18" charset="0"/>
              </a:rPr>
              <a:t> и </a:t>
            </a:r>
            <a:r>
              <a:rPr lang="en-US" sz="2000" i="1" dirty="0" smtClean="0">
                <a:solidFill>
                  <a:prstClr val="black"/>
                </a:solidFill>
                <a:latin typeface="Times New Roman" pitchFamily="18" charset="0"/>
                <a:cs typeface="Times New Roman" pitchFamily="18" charset="0"/>
              </a:rPr>
              <a:t>d</a:t>
            </a:r>
            <a:r>
              <a:rPr lang="ru-RU" sz="2000" dirty="0" smtClean="0">
                <a:solidFill>
                  <a:prstClr val="black"/>
                </a:solidFill>
                <a:latin typeface="Times New Roman" pitchFamily="18" charset="0"/>
                <a:cs typeface="Times New Roman" pitchFamily="18" charset="0"/>
              </a:rPr>
              <a:t> – внешний и внутренний диаметры трубы соответственно.</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Объемный расход материала трубы составляет</a:t>
            </a:r>
            <a:endParaRPr lang="en-US" sz="2000" dirty="0" smtClean="0">
              <a:solidFill>
                <a:prstClr val="black"/>
              </a:solidFill>
              <a:latin typeface="Times New Roman" pitchFamily="18" charset="0"/>
              <a:cs typeface="Times New Roman" pitchFamily="18" charset="0"/>
            </a:endParaRP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где </a:t>
            </a:r>
            <a:r>
              <a:rPr lang="ru-RU" sz="2000" i="1" dirty="0" smtClean="0">
                <a:solidFill>
                  <a:prstClr val="black"/>
                </a:solidFill>
                <a:latin typeface="Times New Roman" pitchFamily="18" charset="0"/>
                <a:cs typeface="Times New Roman" pitchFamily="18" charset="0"/>
              </a:rPr>
              <a:t>L/T</a:t>
            </a:r>
            <a:r>
              <a:rPr lang="ru-RU" sz="2000" dirty="0" smtClean="0">
                <a:solidFill>
                  <a:prstClr val="black"/>
                </a:solidFill>
                <a:latin typeface="Times New Roman" pitchFamily="18" charset="0"/>
                <a:cs typeface="Times New Roman" pitchFamily="18" charset="0"/>
              </a:rPr>
              <a:t> = 100 п.м/час – производительность завода. Для приведения параметров к системе СИ разделим объемный расход на количество секунд в часе:</a:t>
            </a:r>
            <a:endParaRPr lang="en-US" sz="2000" dirty="0" smtClean="0">
              <a:solidFill>
                <a:prstClr val="black"/>
              </a:solidFill>
              <a:latin typeface="Times New Roman" pitchFamily="18" charset="0"/>
              <a:cs typeface="Times New Roman" pitchFamily="18" charset="0"/>
            </a:endParaRPr>
          </a:p>
          <a:p>
            <a:pPr indent="4930775" algn="just">
              <a:lnSpc>
                <a:spcPct val="150000"/>
              </a:lnSpc>
            </a:pPr>
            <a:r>
              <a:rPr lang="ru-RU" sz="2000" dirty="0" smtClean="0">
                <a:solidFill>
                  <a:prstClr val="black"/>
                </a:solidFill>
                <a:latin typeface="Times New Roman" pitchFamily="18" charset="0"/>
                <a:cs typeface="Times New Roman" pitchFamily="18" charset="0"/>
              </a:rPr>
              <a:t>м</a:t>
            </a:r>
            <a:r>
              <a:rPr lang="ru-RU" sz="2000" baseline="30000" dirty="0" smtClean="0">
                <a:solidFill>
                  <a:prstClr val="black"/>
                </a:solidFill>
                <a:latin typeface="Times New Roman" pitchFamily="18" charset="0"/>
                <a:cs typeface="Times New Roman" pitchFamily="18" charset="0"/>
              </a:rPr>
              <a:t>3</a:t>
            </a:r>
            <a:r>
              <a:rPr lang="ru-RU" sz="2000" dirty="0" smtClean="0">
                <a:solidFill>
                  <a:prstClr val="black"/>
                </a:solidFill>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67266" name="Object 2"/>
          <p:cNvGraphicFramePr>
            <a:graphicFrameLocks noChangeAspect="1"/>
          </p:cNvGraphicFramePr>
          <p:nvPr/>
        </p:nvGraphicFramePr>
        <p:xfrm>
          <a:off x="3418507" y="2708275"/>
          <a:ext cx="2233613" cy="433388"/>
        </p:xfrm>
        <a:graphic>
          <a:graphicData uri="http://schemas.openxmlformats.org/presentationml/2006/ole">
            <mc:AlternateContent xmlns:mc="http://schemas.openxmlformats.org/markup-compatibility/2006">
              <mc:Choice xmlns:v="urn:schemas-microsoft-com:vml" Requires="v">
                <p:oleObj spid="_x0000_s355363" name="Equation" r:id="rId4" imgW="1181100" imgH="228600" progId="Equation.DSMT4">
                  <p:embed/>
                </p:oleObj>
              </mc:Choice>
              <mc:Fallback>
                <p:oleObj name="Equation" r:id="rId4" imgW="1181100" imgH="228600"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507" y="2708275"/>
                        <a:ext cx="22336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7" name="Object 3"/>
          <p:cNvGraphicFramePr>
            <a:graphicFrameLocks noChangeAspect="1"/>
          </p:cNvGraphicFramePr>
          <p:nvPr/>
        </p:nvGraphicFramePr>
        <p:xfrm>
          <a:off x="3923928" y="4196042"/>
          <a:ext cx="1008112" cy="679380"/>
        </p:xfrm>
        <a:graphic>
          <a:graphicData uri="http://schemas.openxmlformats.org/presentationml/2006/ole">
            <mc:AlternateContent xmlns:mc="http://schemas.openxmlformats.org/markup-compatibility/2006">
              <mc:Choice xmlns:v="urn:schemas-microsoft-com:vml" Requires="v">
                <p:oleObj spid="_x0000_s355364" name="Equation" r:id="rId6" imgW="583947" imgH="393529" progId="Equation.DSMT4">
                  <p:embed/>
                </p:oleObj>
              </mc:Choice>
              <mc:Fallback>
                <p:oleObj name="Equation" r:id="rId6" imgW="583947" imgH="393529" progId="Equation.DSMT4">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96042"/>
                        <a:ext cx="1008112" cy="6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8" name="Object 4"/>
          <p:cNvGraphicFramePr>
            <a:graphicFrameLocks noChangeAspect="1"/>
          </p:cNvGraphicFramePr>
          <p:nvPr/>
        </p:nvGraphicFramePr>
        <p:xfrm>
          <a:off x="3842629" y="6093296"/>
          <a:ext cx="1170711" cy="648072"/>
        </p:xfrm>
        <a:graphic>
          <a:graphicData uri="http://schemas.openxmlformats.org/presentationml/2006/ole">
            <mc:AlternateContent xmlns:mc="http://schemas.openxmlformats.org/markup-compatibility/2006">
              <mc:Choice xmlns:v="urn:schemas-microsoft-com:vml" Requires="v">
                <p:oleObj spid="_x0000_s355365" name="Equation" r:id="rId8" imgW="710891" imgH="393529" progId="Equation.DSMT4">
                  <p:embed/>
                </p:oleObj>
              </mc:Choice>
              <mc:Fallback>
                <p:oleObj name="Equation" r:id="rId8" imgW="710891" imgH="393529" progId="Equation.DSMT4">
                  <p:embed/>
                  <p:pic>
                    <p:nvPicPr>
                      <p:cNvPr id="0"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2629" y="6093296"/>
                        <a:ext cx="1170711"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28</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5709255"/>
          </a:xfrm>
          <a:prstGeom prst="rect">
            <a:avLst/>
          </a:prstGeom>
          <a:noFill/>
        </p:spPr>
        <p:txBody>
          <a:bodyPr wrap="square" rtlCol="0">
            <a:spAutoFit/>
          </a:bodyPr>
          <a:lstStyle/>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Объем </a:t>
            </a:r>
            <a:r>
              <a:rPr lang="ru-RU" sz="2000" i="1" dirty="0" err="1" smtClean="0">
                <a:solidFill>
                  <a:prstClr val="black"/>
                </a:solidFill>
                <a:latin typeface="Times New Roman" pitchFamily="18" charset="0"/>
                <a:cs typeface="Times New Roman" pitchFamily="18" charset="0"/>
              </a:rPr>
              <a:t>l</a:t>
            </a:r>
            <a:r>
              <a:rPr lang="ru-RU" sz="2000" dirty="0" smtClean="0">
                <a:solidFill>
                  <a:prstClr val="black"/>
                </a:solidFill>
                <a:latin typeface="Times New Roman" pitchFamily="18" charset="0"/>
                <a:cs typeface="Times New Roman" pitchFamily="18" charset="0"/>
              </a:rPr>
              <a:t> = 1 п.м трубы составляет </a:t>
            </a:r>
            <a:r>
              <a:rPr lang="ru-RU" sz="2000" i="1" dirty="0" smtClean="0">
                <a:solidFill>
                  <a:prstClr val="black"/>
                </a:solidFill>
                <a:latin typeface="Times New Roman" pitchFamily="18" charset="0"/>
                <a:cs typeface="Times New Roman" pitchFamily="18" charset="0"/>
              </a:rPr>
              <a:t>V</a:t>
            </a:r>
            <a:r>
              <a:rPr lang="ru-RU" sz="2000" baseline="-25000" dirty="0" smtClean="0">
                <a:solidFill>
                  <a:prstClr val="black"/>
                </a:solidFill>
                <a:latin typeface="Times New Roman" pitchFamily="18" charset="0"/>
                <a:cs typeface="Times New Roman" pitchFamily="18" charset="0"/>
              </a:rPr>
              <a:t>1</a:t>
            </a:r>
            <a:r>
              <a:rPr lang="ru-RU" sz="2000" dirty="0" smtClean="0">
                <a:solidFill>
                  <a:prstClr val="black"/>
                </a:solidFill>
                <a:latin typeface="Times New Roman" pitchFamily="18" charset="0"/>
                <a:cs typeface="Times New Roman" pitchFamily="18" charset="0"/>
              </a:rPr>
              <a:t> = </a:t>
            </a:r>
            <a:r>
              <a:rPr lang="ru-RU" sz="2000" i="1" dirty="0" smtClean="0">
                <a:solidFill>
                  <a:prstClr val="black"/>
                </a:solidFill>
                <a:latin typeface="Times New Roman" pitchFamily="18" charset="0"/>
                <a:cs typeface="Times New Roman" pitchFamily="18" charset="0"/>
              </a:rPr>
              <a:t>S·</a:t>
            </a:r>
            <a:r>
              <a:rPr lang="ru-RU" sz="2000" i="1" dirty="0" err="1" smtClean="0">
                <a:solidFill>
                  <a:prstClr val="black"/>
                </a:solidFill>
                <a:latin typeface="Times New Roman" pitchFamily="18" charset="0"/>
                <a:cs typeface="Times New Roman" pitchFamily="18" charset="0"/>
              </a:rPr>
              <a:t>l</a:t>
            </a:r>
            <a:r>
              <a:rPr lang="ru-RU" sz="2000" dirty="0" smtClean="0">
                <a:solidFill>
                  <a:prstClr val="black"/>
                </a:solidFill>
                <a:latin typeface="Times New Roman" pitchFamily="18" charset="0"/>
                <a:cs typeface="Times New Roman" pitchFamily="18" charset="0"/>
              </a:rPr>
              <a:t>.</a:t>
            </a:r>
          </a:p>
          <a:p>
            <a:pPr algn="just">
              <a:lnSpc>
                <a:spcPct val="150000"/>
              </a:lnSpc>
              <a:spcAft>
                <a:spcPts val="600"/>
              </a:spcAft>
            </a:pPr>
            <a:r>
              <a:rPr lang="ru-RU" sz="2000" dirty="0" smtClean="0">
                <a:solidFill>
                  <a:prstClr val="black"/>
                </a:solidFill>
                <a:latin typeface="Times New Roman" pitchFamily="18" charset="0"/>
                <a:cs typeface="Times New Roman" pitchFamily="18" charset="0"/>
              </a:rPr>
              <a:t>Известно, что нити занимают 20% объема ткани, а значит и намотанного материала. Определим потребные объемные расходы компонентов:</a:t>
            </a:r>
          </a:p>
          <a:p>
            <a:pPr algn="just">
              <a:lnSpc>
                <a:spcPct val="150000"/>
              </a:lnSpc>
              <a:spcAft>
                <a:spcPts val="600"/>
              </a:spcAft>
            </a:pPr>
            <a:endParaRPr lang="ru-RU" sz="2000" dirty="0" smtClean="0">
              <a:solidFill>
                <a:prstClr val="black"/>
              </a:solidFill>
              <a:latin typeface="Times New Roman" pitchFamily="18" charset="0"/>
              <a:cs typeface="Times New Roman" pitchFamily="18" charset="0"/>
            </a:endParaRPr>
          </a:p>
          <a:p>
            <a:pPr algn="just">
              <a:lnSpc>
                <a:spcPct val="150000"/>
              </a:lnSpc>
              <a:spcAft>
                <a:spcPts val="600"/>
              </a:spcAft>
            </a:pPr>
            <a:endParaRPr lang="ru-RU" sz="2000" dirty="0" smtClean="0">
              <a:solidFill>
                <a:prstClr val="black"/>
              </a:solidFill>
              <a:latin typeface="Times New Roman" pitchFamily="18" charset="0"/>
              <a:cs typeface="Times New Roman" pitchFamily="18" charset="0"/>
            </a:endParaRPr>
          </a:p>
          <a:p>
            <a:pPr algn="just">
              <a:lnSpc>
                <a:spcPct val="150000"/>
              </a:lnSpc>
              <a:spcAft>
                <a:spcPts val="600"/>
              </a:spcAft>
            </a:pPr>
            <a:endParaRPr lang="ru-RU" sz="2000" dirty="0" smtClean="0">
              <a:solidFill>
                <a:prstClr val="black"/>
              </a:solidFill>
              <a:latin typeface="Times New Roman" pitchFamily="18" charset="0"/>
              <a:cs typeface="Times New Roman" pitchFamily="18" charset="0"/>
            </a:endParaRPr>
          </a:p>
          <a:p>
            <a:pPr algn="just">
              <a:lnSpc>
                <a:spcPct val="150000"/>
              </a:lnSpc>
            </a:pPr>
            <a:r>
              <a:rPr lang="ru-RU" sz="2000" dirty="0" smtClean="0">
                <a:solidFill>
                  <a:prstClr val="black"/>
                </a:solidFill>
                <a:latin typeface="Times New Roman" pitchFamily="18" charset="0"/>
                <a:cs typeface="Times New Roman" pitchFamily="18" charset="0"/>
              </a:rPr>
              <a:t>Массовый расход ткани определяется объемным расходом материала и его плотностью</a:t>
            </a:r>
          </a:p>
          <a:p>
            <a:pPr algn="just">
              <a:lnSpc>
                <a:spcPct val="150000"/>
              </a:lnSpc>
            </a:pPr>
            <a:endParaRPr lang="ru-RU" sz="2000" dirty="0" smtClean="0">
              <a:solidFill>
                <a:prstClr val="black"/>
              </a:solidFill>
              <a:latin typeface="Times New Roman" pitchFamily="18" charset="0"/>
              <a:cs typeface="Times New Roman" pitchFamily="18" charset="0"/>
            </a:endParaRPr>
          </a:p>
          <a:p>
            <a:pPr algn="just">
              <a:lnSpc>
                <a:spcPct val="150000"/>
              </a:lnSpc>
              <a:spcAft>
                <a:spcPts val="600"/>
              </a:spcAft>
            </a:pPr>
            <a:r>
              <a:rPr lang="ru-RU" sz="2000" dirty="0" smtClean="0">
                <a:solidFill>
                  <a:prstClr val="black"/>
                </a:solidFill>
                <a:latin typeface="Times New Roman" pitchFamily="18" charset="0"/>
                <a:cs typeface="Times New Roman" pitchFamily="18" charset="0"/>
              </a:rPr>
              <a:t>Массовые расходы смолы и отвердителя, соответственно:</a:t>
            </a:r>
          </a:p>
          <a:p>
            <a:pPr algn="just">
              <a:lnSpc>
                <a:spcPct val="150000"/>
              </a:lnSpc>
              <a:spcAft>
                <a:spcPts val="600"/>
              </a:spcAft>
            </a:pPr>
            <a:endParaRPr lang="ru-RU" sz="2000" dirty="0" smtClean="0">
              <a:solidFill>
                <a:prstClr val="black"/>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68293" name="Object 5"/>
          <p:cNvGraphicFramePr>
            <a:graphicFrameLocks noChangeAspect="1"/>
          </p:cNvGraphicFramePr>
          <p:nvPr/>
        </p:nvGraphicFramePr>
        <p:xfrm>
          <a:off x="3491880" y="2060848"/>
          <a:ext cx="1628775" cy="412750"/>
        </p:xfrm>
        <a:graphic>
          <a:graphicData uri="http://schemas.openxmlformats.org/presentationml/2006/ole">
            <mc:AlternateContent xmlns:mc="http://schemas.openxmlformats.org/markup-compatibility/2006">
              <mc:Choice xmlns:v="urn:schemas-microsoft-com:vml" Requires="v">
                <p:oleObj spid="_x0000_s356420" name="Equation" r:id="rId4" imgW="901309" imgH="228501" progId="Equation.DSMT4">
                  <p:embed/>
                </p:oleObj>
              </mc:Choice>
              <mc:Fallback>
                <p:oleObj name="Equation" r:id="rId4" imgW="901309" imgH="228501" progId="Equation.DSMT4">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06084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4" name="Object 6"/>
          <p:cNvGraphicFramePr>
            <a:graphicFrameLocks noChangeAspect="1"/>
          </p:cNvGraphicFramePr>
          <p:nvPr/>
        </p:nvGraphicFramePr>
        <p:xfrm>
          <a:off x="3491880" y="2545110"/>
          <a:ext cx="2195082" cy="648072"/>
        </p:xfrm>
        <a:graphic>
          <a:graphicData uri="http://schemas.openxmlformats.org/presentationml/2006/ole">
            <mc:AlternateContent xmlns:mc="http://schemas.openxmlformats.org/markup-compatibility/2006">
              <mc:Choice xmlns:v="urn:schemas-microsoft-com:vml" Requires="v">
                <p:oleObj spid="_x0000_s356421" name="Equation" r:id="rId6" imgW="1333500" imgH="393700" progId="Equation.DSMT4">
                  <p:embed/>
                </p:oleObj>
              </mc:Choice>
              <mc:Fallback>
                <p:oleObj name="Equation" r:id="rId6" imgW="1333500" imgH="393700" progId="Equation.DSMT4">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545110"/>
                        <a:ext cx="219508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3355139" y="3140968"/>
          <a:ext cx="2440997" cy="700286"/>
        </p:xfrm>
        <a:graphic>
          <a:graphicData uri="http://schemas.openxmlformats.org/presentationml/2006/ole">
            <mc:AlternateContent xmlns:mc="http://schemas.openxmlformats.org/markup-compatibility/2006">
              <mc:Choice xmlns:v="urn:schemas-microsoft-com:vml" Requires="v">
                <p:oleObj spid="_x0000_s356422" name="Equation" r:id="rId8" imgW="1548728" imgH="444307" progId="Equation.DSMT4">
                  <p:embed/>
                </p:oleObj>
              </mc:Choice>
              <mc:Fallback>
                <p:oleObj name="Equation" r:id="rId8" imgW="1548728" imgH="444307" progId="Equation.DSMT4">
                  <p:embed/>
                  <p:pic>
                    <p:nvPicPr>
                      <p:cNvPr id="0" name="Picture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5139" y="3140968"/>
                        <a:ext cx="2440997" cy="700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6" name="Object 8"/>
          <p:cNvGraphicFramePr>
            <a:graphicFrameLocks noChangeAspect="1"/>
          </p:cNvGraphicFramePr>
          <p:nvPr/>
        </p:nvGraphicFramePr>
        <p:xfrm>
          <a:off x="3563888" y="4648635"/>
          <a:ext cx="1944216" cy="364541"/>
        </p:xfrm>
        <a:graphic>
          <a:graphicData uri="http://schemas.openxmlformats.org/presentationml/2006/ole">
            <mc:AlternateContent xmlns:mc="http://schemas.openxmlformats.org/markup-compatibility/2006">
              <mc:Choice xmlns:v="urn:schemas-microsoft-com:vml" Requires="v">
                <p:oleObj spid="_x0000_s356423" name="Equation" r:id="rId10" imgW="1219200" imgH="228600" progId="Equation.DSMT4">
                  <p:embed/>
                </p:oleObj>
              </mc:Choice>
              <mc:Fallback>
                <p:oleObj name="Equation" r:id="rId10" imgW="1219200" imgH="228600" progId="Equation.DSMT4">
                  <p:embed/>
                  <p:pic>
                    <p:nvPicPr>
                      <p:cNvPr id="0" name="Picture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888" y="4648635"/>
                        <a:ext cx="1944216" cy="364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7" name="Object 9"/>
          <p:cNvGraphicFramePr>
            <a:graphicFrameLocks noChangeAspect="1"/>
          </p:cNvGraphicFramePr>
          <p:nvPr/>
        </p:nvGraphicFramePr>
        <p:xfrm>
          <a:off x="3419549" y="5660033"/>
          <a:ext cx="2305050" cy="400050"/>
        </p:xfrm>
        <a:graphic>
          <a:graphicData uri="http://schemas.openxmlformats.org/presentationml/2006/ole">
            <mc:AlternateContent xmlns:mc="http://schemas.openxmlformats.org/markup-compatibility/2006">
              <mc:Choice xmlns:v="urn:schemas-microsoft-com:vml" Requires="v">
                <p:oleObj spid="_x0000_s356424" name="Equation" r:id="rId12" imgW="1320800" imgH="228600" progId="Equation.DSMT4">
                  <p:embed/>
                </p:oleObj>
              </mc:Choice>
              <mc:Fallback>
                <p:oleObj name="Equation" r:id="rId12" imgW="1320800" imgH="228600" progId="Equation.DSMT4">
                  <p:embed/>
                  <p:pic>
                    <p:nvPicPr>
                      <p:cNvPr id="0" name="Picture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549" y="5660033"/>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8" name="Object 10"/>
          <p:cNvGraphicFramePr>
            <a:graphicFrameLocks noChangeAspect="1"/>
          </p:cNvGraphicFramePr>
          <p:nvPr/>
        </p:nvGraphicFramePr>
        <p:xfrm>
          <a:off x="3779912" y="6309320"/>
          <a:ext cx="1584325" cy="379413"/>
        </p:xfrm>
        <a:graphic>
          <a:graphicData uri="http://schemas.openxmlformats.org/presentationml/2006/ole">
            <mc:AlternateContent xmlns:mc="http://schemas.openxmlformats.org/markup-compatibility/2006">
              <mc:Choice xmlns:v="urn:schemas-microsoft-com:vml" Requires="v">
                <p:oleObj spid="_x0000_s356425" name="Equation" r:id="rId14" imgW="952087" imgH="228501" progId="Equation.DSMT4">
                  <p:embed/>
                </p:oleObj>
              </mc:Choice>
              <mc:Fallback>
                <p:oleObj name="Equation" r:id="rId14" imgW="952087" imgH="228501" progId="Equation.DSMT4">
                  <p:embed/>
                  <p:pic>
                    <p:nvPicPr>
                      <p:cNvPr id="0" name="Picture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9912" y="6309320"/>
                        <a:ext cx="15843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29</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980728"/>
            <a:ext cx="8784976" cy="2631490"/>
          </a:xfrm>
          <a:prstGeom prst="rect">
            <a:avLst/>
          </a:prstGeom>
          <a:noFill/>
        </p:spPr>
        <p:txBody>
          <a:bodyPr wrap="square" rtlCol="0">
            <a:spAutoFit/>
          </a:bodyPr>
          <a:lstStyle/>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Количество слоев в ткани составляет</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Здесь (</a:t>
            </a:r>
            <a:r>
              <a:rPr lang="ru-RU" sz="2000" i="1" dirty="0" smtClean="0">
                <a:solidFill>
                  <a:prstClr val="black"/>
                </a:solidFill>
                <a:latin typeface="Times New Roman" pitchFamily="18" charset="0"/>
                <a:cs typeface="Times New Roman" pitchFamily="18" charset="0"/>
              </a:rPr>
              <a:t>D </a:t>
            </a:r>
            <a:r>
              <a:rPr lang="ru-RU" sz="2000" dirty="0" smtClean="0">
                <a:solidFill>
                  <a:prstClr val="black"/>
                </a:solidFill>
                <a:latin typeface="Times New Roman" pitchFamily="18" charset="0"/>
                <a:cs typeface="Times New Roman" pitchFamily="18" charset="0"/>
              </a:rPr>
              <a:t>- </a:t>
            </a:r>
            <a:r>
              <a:rPr lang="ru-RU" sz="2000" i="1" dirty="0" err="1" smtClean="0">
                <a:solidFill>
                  <a:prstClr val="black"/>
                </a:solidFill>
                <a:latin typeface="Times New Roman" pitchFamily="18" charset="0"/>
                <a:cs typeface="Times New Roman" pitchFamily="18" charset="0"/>
              </a:rPr>
              <a:t>d</a:t>
            </a:r>
            <a:r>
              <a:rPr lang="ru-RU" sz="2000" dirty="0" smtClean="0">
                <a:solidFill>
                  <a:prstClr val="black"/>
                </a:solidFill>
                <a:latin typeface="Times New Roman" pitchFamily="18" charset="0"/>
                <a:cs typeface="Times New Roman" pitchFamily="18" charset="0"/>
              </a:rPr>
              <a:t>)/2 – толщина одной стенки, </a:t>
            </a:r>
            <a:r>
              <a:rPr lang="ru-RU" sz="2000" i="1" dirty="0" err="1" smtClean="0">
                <a:solidFill>
                  <a:prstClr val="black"/>
                </a:solidFill>
                <a:latin typeface="Times New Roman" pitchFamily="18" charset="0"/>
                <a:cs typeface="Times New Roman" pitchFamily="18" charset="0"/>
              </a:rPr>
              <a:t>h</a:t>
            </a:r>
            <a:r>
              <a:rPr lang="ru-RU" sz="2000" dirty="0" smtClean="0">
                <a:solidFill>
                  <a:prstClr val="black"/>
                </a:solidFill>
                <a:latin typeface="Times New Roman" pitchFamily="18" charset="0"/>
                <a:cs typeface="Times New Roman" pitchFamily="18" charset="0"/>
              </a:rPr>
              <a:t> – толщина слоя ткани.</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Приняв средний диаметр трубы за диаметр намотки, определим длину ткани для намотки полной толщины: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69320" name="Object 8"/>
          <p:cNvGraphicFramePr>
            <a:graphicFrameLocks noChangeAspect="1"/>
          </p:cNvGraphicFramePr>
          <p:nvPr/>
        </p:nvGraphicFramePr>
        <p:xfrm>
          <a:off x="3715568" y="1471449"/>
          <a:ext cx="1152128" cy="661407"/>
        </p:xfrm>
        <a:graphic>
          <a:graphicData uri="http://schemas.openxmlformats.org/presentationml/2006/ole">
            <mc:AlternateContent xmlns:mc="http://schemas.openxmlformats.org/markup-compatibility/2006">
              <mc:Choice xmlns:v="urn:schemas-microsoft-com:vml" Requires="v">
                <p:oleObj spid="_x0000_s357422" name="Equation" r:id="rId4" imgW="685800" imgH="393700" progId="Equation.DSMT4">
                  <p:embed/>
                </p:oleObj>
              </mc:Choice>
              <mc:Fallback>
                <p:oleObj name="Equation" r:id="rId4" imgW="685800" imgH="393700" progId="Equation.DSMT4">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568" y="1471449"/>
                        <a:ext cx="1152128" cy="661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1" name="Object 9"/>
          <p:cNvGraphicFramePr>
            <a:graphicFrameLocks noChangeAspect="1"/>
          </p:cNvGraphicFramePr>
          <p:nvPr/>
        </p:nvGraphicFramePr>
        <p:xfrm>
          <a:off x="3607556" y="3645024"/>
          <a:ext cx="1368153" cy="397206"/>
        </p:xfrm>
        <a:graphic>
          <a:graphicData uri="http://schemas.openxmlformats.org/presentationml/2006/ole">
            <mc:AlternateContent xmlns:mc="http://schemas.openxmlformats.org/markup-compatibility/2006">
              <mc:Choice xmlns:v="urn:schemas-microsoft-com:vml" Requires="v">
                <p:oleObj spid="_x0000_s357423" name="Equation" r:id="rId6" imgW="787400" imgH="228600" progId="Equation.DSMT4">
                  <p:embed/>
                </p:oleObj>
              </mc:Choice>
              <mc:Fallback>
                <p:oleObj name="Equation" r:id="rId6" imgW="787400" imgH="228600" progId="Equation.DSMT4">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56" y="3645024"/>
                        <a:ext cx="1368153" cy="397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79512" y="4005064"/>
            <a:ext cx="8784976" cy="1631216"/>
          </a:xfrm>
          <a:prstGeom prst="rect">
            <a:avLst/>
          </a:prstGeom>
          <a:noFill/>
        </p:spPr>
        <p:txBody>
          <a:bodyPr wrap="square" rtlCol="0">
            <a:spAutoFit/>
          </a:bodyPr>
          <a:lstStyle/>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Площадь отверстий выражается из формулы для расхода жидкости</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Отсюда диаметр:</a:t>
            </a:r>
          </a:p>
        </p:txBody>
      </p:sp>
      <p:graphicFrame>
        <p:nvGraphicFramePr>
          <p:cNvPr id="269322" name="Object 10"/>
          <p:cNvGraphicFramePr>
            <a:graphicFrameLocks noChangeAspect="1"/>
          </p:cNvGraphicFramePr>
          <p:nvPr/>
        </p:nvGraphicFramePr>
        <p:xfrm>
          <a:off x="3347864" y="4581128"/>
          <a:ext cx="1887537" cy="620712"/>
        </p:xfrm>
        <a:graphic>
          <a:graphicData uri="http://schemas.openxmlformats.org/presentationml/2006/ole">
            <mc:AlternateContent xmlns:mc="http://schemas.openxmlformats.org/markup-compatibility/2006">
              <mc:Choice xmlns:v="urn:schemas-microsoft-com:vml" Requires="v">
                <p:oleObj spid="_x0000_s357424" name="Equation" r:id="rId8" imgW="1435100" imgH="469900" progId="Equation.DSMT4">
                  <p:embed/>
                </p:oleObj>
              </mc:Choice>
              <mc:Fallback>
                <p:oleObj name="Equation" r:id="rId8" imgW="1435100" imgH="469900" progId="Equation.DSMT4">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581128"/>
                        <a:ext cx="18875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3" name="Object 11"/>
          <p:cNvGraphicFramePr>
            <a:graphicFrameLocks noChangeAspect="1"/>
          </p:cNvGraphicFramePr>
          <p:nvPr/>
        </p:nvGraphicFramePr>
        <p:xfrm>
          <a:off x="3462163" y="5589190"/>
          <a:ext cx="1658938" cy="692150"/>
        </p:xfrm>
        <a:graphic>
          <a:graphicData uri="http://schemas.openxmlformats.org/presentationml/2006/ole">
            <mc:AlternateContent xmlns:mc="http://schemas.openxmlformats.org/markup-compatibility/2006">
              <mc:Choice xmlns:v="urn:schemas-microsoft-com:vml" Requires="v">
                <p:oleObj spid="_x0000_s357425" name="Equation" r:id="rId10" imgW="1219200" imgH="508000" progId="Equation.DSMT4">
                  <p:embed/>
                </p:oleObj>
              </mc:Choice>
              <mc:Fallback>
                <p:oleObj name="Equation" r:id="rId10" imgW="1219200" imgH="508000" progId="Equation.DSMT4">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2163" y="5589190"/>
                        <a:ext cx="1658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30</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4324261"/>
          </a:xfrm>
          <a:prstGeom prst="rect">
            <a:avLst/>
          </a:prstGeom>
          <a:noFill/>
        </p:spPr>
        <p:txBody>
          <a:bodyPr wrap="square" rtlCol="0">
            <a:spAutoFit/>
          </a:bodyPr>
          <a:lstStyle/>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Проведение расчетов:</a:t>
            </a:r>
          </a:p>
          <a:p>
            <a:pPr marL="457200" indent="-457200" algn="just">
              <a:lnSpc>
                <a:spcPct val="150000"/>
              </a:lnSpc>
              <a:spcBef>
                <a:spcPts val="600"/>
              </a:spcBef>
              <a:buFontTx/>
              <a:buAutoNum type="arabicParenR"/>
            </a:pPr>
            <a:r>
              <a:rPr lang="ru-RU" sz="2000" dirty="0" smtClean="0">
                <a:solidFill>
                  <a:prstClr val="black"/>
                </a:solidFill>
                <a:latin typeface="Times New Roman" pitchFamily="18" charset="0"/>
                <a:cs typeface="Times New Roman" pitchFamily="18" charset="0"/>
              </a:rPr>
              <a:t>Расход ткани</a:t>
            </a:r>
          </a:p>
          <a:p>
            <a:pPr marL="457200" indent="-457200" algn="just">
              <a:lnSpc>
                <a:spcPct val="150000"/>
              </a:lnSpc>
              <a:spcBef>
                <a:spcPts val="600"/>
              </a:spcBef>
              <a:buFontTx/>
              <a:buAutoNum type="arabicParenR"/>
            </a:pPr>
            <a:endParaRPr lang="ru-RU" sz="2000" dirty="0" smtClean="0">
              <a:solidFill>
                <a:prstClr val="black"/>
              </a:solidFill>
              <a:latin typeface="Times New Roman" pitchFamily="18" charset="0"/>
              <a:cs typeface="Times New Roman" pitchFamily="18" charset="0"/>
            </a:endParaRPr>
          </a:p>
          <a:p>
            <a:pPr marL="457200" indent="-457200" algn="just">
              <a:lnSpc>
                <a:spcPct val="150000"/>
              </a:lnSpc>
              <a:spcBef>
                <a:spcPts val="600"/>
              </a:spcBef>
              <a:buFontTx/>
              <a:buAutoNum type="arabicParenR"/>
            </a:pPr>
            <a:endParaRPr lang="ru-RU" sz="2000" dirty="0" smtClean="0">
              <a:solidFill>
                <a:prstClr val="black"/>
              </a:solidFill>
              <a:latin typeface="Times New Roman" pitchFamily="18" charset="0"/>
              <a:cs typeface="Times New Roman" pitchFamily="18" charset="0"/>
            </a:endParaRPr>
          </a:p>
          <a:p>
            <a:pPr marL="457200" indent="-457200" algn="just">
              <a:lnSpc>
                <a:spcPct val="150000"/>
              </a:lnSpc>
              <a:spcBef>
                <a:spcPts val="600"/>
              </a:spcBef>
              <a:buFontTx/>
              <a:buAutoNum type="arabicParenR"/>
            </a:pPr>
            <a:endParaRPr lang="ru-RU" sz="2000" dirty="0" smtClean="0">
              <a:solidFill>
                <a:prstClr val="black"/>
              </a:solidFill>
              <a:latin typeface="Times New Roman" pitchFamily="18" charset="0"/>
              <a:cs typeface="Times New Roman" pitchFamily="18" charset="0"/>
            </a:endParaRPr>
          </a:p>
          <a:p>
            <a:pPr marL="457200" indent="-457200" algn="just">
              <a:lnSpc>
                <a:spcPct val="150000"/>
              </a:lnSpc>
              <a:spcBef>
                <a:spcPts val="600"/>
              </a:spcBef>
              <a:buFontTx/>
              <a:buAutoNum type="arabicParenR"/>
            </a:pPr>
            <a:endParaRPr lang="ru-RU" sz="2000" dirty="0" smtClean="0">
              <a:solidFill>
                <a:prstClr val="black"/>
              </a:solidFill>
              <a:latin typeface="Times New Roman" pitchFamily="18" charset="0"/>
              <a:cs typeface="Times New Roman" pitchFamily="18" charset="0"/>
            </a:endParaRPr>
          </a:p>
          <a:p>
            <a:pPr marL="457200" indent="-457200" algn="just">
              <a:lnSpc>
                <a:spcPct val="150000"/>
              </a:lnSpc>
              <a:spcBef>
                <a:spcPts val="600"/>
              </a:spcBef>
              <a:buFontTx/>
              <a:buAutoNum type="arabicParenR"/>
            </a:pPr>
            <a:endParaRPr lang="ru-RU" sz="2000" dirty="0" smtClean="0">
              <a:solidFill>
                <a:prstClr val="black"/>
              </a:solidFill>
              <a:latin typeface="Times New Roman" pitchFamily="18" charset="0"/>
              <a:cs typeface="Times New Roman" pitchFamily="18" charset="0"/>
            </a:endParaRPr>
          </a:p>
          <a:p>
            <a:pPr marL="457200" indent="7610475" algn="just">
              <a:lnSpc>
                <a:spcPct val="150000"/>
              </a:lnSpc>
              <a:spcBef>
                <a:spcPts val="600"/>
              </a:spcBef>
            </a:pPr>
            <a:r>
              <a:rPr lang="ru-RU" sz="2000" dirty="0" smtClean="0">
                <a:solidFill>
                  <a:prstClr val="black"/>
                </a:solidFill>
                <a:latin typeface="Times New Roman" pitchFamily="18" charset="0"/>
                <a:cs typeface="Times New Roman" pitchFamily="18" charset="0"/>
              </a:rPr>
              <a:t>кг/с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0346" name="Object 10"/>
          <p:cNvGraphicFramePr>
            <a:graphicFrameLocks noChangeAspect="1"/>
          </p:cNvGraphicFramePr>
          <p:nvPr/>
        </p:nvGraphicFramePr>
        <p:xfrm>
          <a:off x="3359150" y="1773238"/>
          <a:ext cx="2025650" cy="365125"/>
        </p:xfrm>
        <a:graphic>
          <a:graphicData uri="http://schemas.openxmlformats.org/presentationml/2006/ole">
            <mc:AlternateContent xmlns:mc="http://schemas.openxmlformats.org/markup-compatibility/2006">
              <mc:Choice xmlns:v="urn:schemas-microsoft-com:vml" Requires="v">
                <p:oleObj spid="_x0000_s358479" name="Equation" r:id="rId4" imgW="1270000" imgH="228600" progId="Equation.DSMT4">
                  <p:embed/>
                </p:oleObj>
              </mc:Choice>
              <mc:Fallback>
                <p:oleObj name="Equation" r:id="rId4" imgW="1270000" imgH="228600" progId="Equation.DSMT4">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773238"/>
                        <a:ext cx="20256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7" name="Object 11"/>
          <p:cNvGraphicFramePr>
            <a:graphicFrameLocks noChangeAspect="1"/>
          </p:cNvGraphicFramePr>
          <p:nvPr/>
        </p:nvGraphicFramePr>
        <p:xfrm>
          <a:off x="3556318" y="2245118"/>
          <a:ext cx="1628775" cy="412750"/>
        </p:xfrm>
        <a:graphic>
          <a:graphicData uri="http://schemas.openxmlformats.org/presentationml/2006/ole">
            <mc:AlternateContent xmlns:mc="http://schemas.openxmlformats.org/markup-compatibility/2006">
              <mc:Choice xmlns:v="urn:schemas-microsoft-com:vml" Requires="v">
                <p:oleObj spid="_x0000_s358480" name="Equation" r:id="rId6" imgW="901309" imgH="228501" progId="Equation.DSMT4">
                  <p:embed/>
                </p:oleObj>
              </mc:Choice>
              <mc:Fallback>
                <p:oleObj name="Equation" r:id="rId6" imgW="901309" imgH="228501" progId="Equation.DSMT4">
                  <p:embed/>
                  <p:pic>
                    <p:nvPicPr>
                      <p:cNvPr id="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318" y="224511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8" name="Object 12"/>
          <p:cNvGraphicFramePr>
            <a:graphicFrameLocks noChangeAspect="1"/>
          </p:cNvGraphicFramePr>
          <p:nvPr/>
        </p:nvGraphicFramePr>
        <p:xfrm>
          <a:off x="3785712" y="2765045"/>
          <a:ext cx="1169987" cy="649288"/>
        </p:xfrm>
        <a:graphic>
          <a:graphicData uri="http://schemas.openxmlformats.org/presentationml/2006/ole">
            <mc:AlternateContent xmlns:mc="http://schemas.openxmlformats.org/markup-compatibility/2006">
              <mc:Choice xmlns:v="urn:schemas-microsoft-com:vml" Requires="v">
                <p:oleObj spid="_x0000_s358481" name="Equation" r:id="rId8" imgW="710891" imgH="393529" progId="Equation.DSMT4">
                  <p:embed/>
                </p:oleObj>
              </mc:Choice>
              <mc:Fallback>
                <p:oleObj name="Equation" r:id="rId8" imgW="710891" imgH="393529" progId="Equation.DSMT4">
                  <p:embed/>
                  <p:pic>
                    <p:nvPicPr>
                      <p:cNvPr id="0" name="Picture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5712" y="2765045"/>
                        <a:ext cx="1169987"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9" name="Object 13"/>
          <p:cNvGraphicFramePr>
            <a:graphicFrameLocks noChangeAspect="1"/>
          </p:cNvGraphicFramePr>
          <p:nvPr/>
        </p:nvGraphicFramePr>
        <p:xfrm>
          <a:off x="3468822" y="3539868"/>
          <a:ext cx="1803767" cy="718060"/>
        </p:xfrm>
        <a:graphic>
          <a:graphicData uri="http://schemas.openxmlformats.org/presentationml/2006/ole">
            <mc:AlternateContent xmlns:mc="http://schemas.openxmlformats.org/markup-compatibility/2006">
              <mc:Choice xmlns:v="urn:schemas-microsoft-com:vml" Requires="v">
                <p:oleObj spid="_x0000_s358482" name="Equation" r:id="rId10" imgW="1054100" imgH="419100" progId="Equation.DSMT4">
                  <p:embed/>
                </p:oleObj>
              </mc:Choice>
              <mc:Fallback>
                <p:oleObj name="Equation" r:id="rId10" imgW="1054100" imgH="419100" progId="Equation.DSMT4">
                  <p:embed/>
                  <p:pic>
                    <p:nvPicPr>
                      <p:cNvPr id="0" name="Picture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8822" y="3539868"/>
                        <a:ext cx="1803767" cy="71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0350" name="Object 14"/>
          <p:cNvGraphicFramePr>
            <a:graphicFrameLocks noChangeAspect="1"/>
          </p:cNvGraphicFramePr>
          <p:nvPr/>
        </p:nvGraphicFramePr>
        <p:xfrm>
          <a:off x="467544" y="4365104"/>
          <a:ext cx="7806322" cy="648072"/>
        </p:xfrm>
        <a:graphic>
          <a:graphicData uri="http://schemas.openxmlformats.org/presentationml/2006/ole">
            <mc:AlternateContent xmlns:mc="http://schemas.openxmlformats.org/markup-compatibility/2006">
              <mc:Choice xmlns:v="urn:schemas-microsoft-com:vml" Requires="v">
                <p:oleObj spid="_x0000_s358483" name="Equation" r:id="rId12" imgW="5092700" imgH="419100" progId="Equation.DSMT4">
                  <p:embed/>
                </p:oleObj>
              </mc:Choice>
              <mc:Fallback>
                <p:oleObj name="Equation" r:id="rId12" imgW="5092700" imgH="419100" progId="Equation.DSMT4">
                  <p:embed/>
                  <p:pic>
                    <p:nvPicPr>
                      <p:cNvPr id="0" name="Picture 6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4" y="4365104"/>
                        <a:ext cx="780632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2" name="Object 16"/>
          <p:cNvGraphicFramePr>
            <a:graphicFrameLocks noChangeAspect="1"/>
          </p:cNvGraphicFramePr>
          <p:nvPr/>
        </p:nvGraphicFramePr>
        <p:xfrm>
          <a:off x="3273743" y="5877272"/>
          <a:ext cx="2193925" cy="647700"/>
        </p:xfrm>
        <a:graphic>
          <a:graphicData uri="http://schemas.openxmlformats.org/presentationml/2006/ole">
            <mc:AlternateContent xmlns:mc="http://schemas.openxmlformats.org/markup-compatibility/2006">
              <mc:Choice xmlns:v="urn:schemas-microsoft-com:vml" Requires="v">
                <p:oleObj spid="_x0000_s358484" name="Equation" r:id="rId14" imgW="1333500" imgH="393700" progId="Equation.DSMT4">
                  <p:embed/>
                </p:oleObj>
              </mc:Choice>
              <mc:Fallback>
                <p:oleObj name="Equation" r:id="rId14" imgW="1333500" imgH="393700" progId="Equation.DSMT4">
                  <p:embed/>
                  <p:pic>
                    <p:nvPicPr>
                      <p:cNvPr id="0" name="Picture 7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3743" y="5877272"/>
                        <a:ext cx="21939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3" name="Object 17"/>
          <p:cNvGraphicFramePr>
            <a:graphicFrameLocks noChangeAspect="1"/>
          </p:cNvGraphicFramePr>
          <p:nvPr/>
        </p:nvGraphicFramePr>
        <p:xfrm>
          <a:off x="3218180" y="5333206"/>
          <a:ext cx="2305050" cy="400050"/>
        </p:xfrm>
        <a:graphic>
          <a:graphicData uri="http://schemas.openxmlformats.org/presentationml/2006/ole">
            <mc:AlternateContent xmlns:mc="http://schemas.openxmlformats.org/markup-compatibility/2006">
              <mc:Choice xmlns:v="urn:schemas-microsoft-com:vml" Requires="v">
                <p:oleObj spid="_x0000_s358485" name="Equation" r:id="rId16" imgW="1320800" imgH="228600" progId="Equation.DSMT4">
                  <p:embed/>
                </p:oleObj>
              </mc:Choice>
              <mc:Fallback>
                <p:oleObj name="Equation" r:id="rId16" imgW="1320800" imgH="228600" progId="Equation.DSMT4">
                  <p:embed/>
                  <p:pic>
                    <p:nvPicPr>
                      <p:cNvPr id="0" name="Picture 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8180" y="5333206"/>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31</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20688"/>
            <a:ext cx="8784976" cy="5401479"/>
          </a:xfrm>
          <a:prstGeom prst="rect">
            <a:avLst/>
          </a:prstGeom>
          <a:noFill/>
        </p:spPr>
        <p:txBody>
          <a:bodyPr wrap="square" rtlCol="0">
            <a:spAutoFit/>
          </a:bodyPr>
          <a:lstStyle/>
          <a:p>
            <a:pPr marL="457200" indent="-457200"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marL="457200" indent="-457200"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marL="457200" indent="6802438" algn="just">
              <a:lnSpc>
                <a:spcPct val="150000"/>
              </a:lnSpc>
              <a:spcBef>
                <a:spcPts val="600"/>
              </a:spcBef>
            </a:pPr>
            <a:r>
              <a:rPr lang="ru-RU" sz="2000" dirty="0" smtClean="0">
                <a:solidFill>
                  <a:prstClr val="black"/>
                </a:solidFill>
                <a:latin typeface="Times New Roman" pitchFamily="18" charset="0"/>
                <a:cs typeface="Times New Roman" pitchFamily="18" charset="0"/>
              </a:rPr>
              <a:t>кг/с</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Аналогично</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Количество слоев в ткани</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Расход ткани на полную толщину трубы</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Диаметр отверстия для подачи смолы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1369" name="Object 9"/>
          <p:cNvGraphicFramePr>
            <a:graphicFrameLocks noChangeAspect="1"/>
          </p:cNvGraphicFramePr>
          <p:nvPr/>
        </p:nvGraphicFramePr>
        <p:xfrm>
          <a:off x="2730396" y="980728"/>
          <a:ext cx="3740052" cy="599135"/>
        </p:xfrm>
        <a:graphic>
          <a:graphicData uri="http://schemas.openxmlformats.org/presentationml/2006/ole">
            <mc:AlternateContent xmlns:mc="http://schemas.openxmlformats.org/markup-compatibility/2006">
              <mc:Choice xmlns:v="urn:schemas-microsoft-com:vml" Requires="v">
                <p:oleObj spid="_x0000_s359492" name="Equation" r:id="rId4" imgW="2616200" imgH="419100" progId="Equation.DSMT4">
                  <p:embed/>
                </p:oleObj>
              </mc:Choice>
              <mc:Fallback>
                <p:oleObj name="Equation" r:id="rId4" imgW="2616200" imgH="419100" progId="Equation.DSMT4">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396" y="980728"/>
                        <a:ext cx="3740052" cy="599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0" name="Object 10"/>
          <p:cNvGraphicFramePr>
            <a:graphicFrameLocks noChangeAspect="1"/>
          </p:cNvGraphicFramePr>
          <p:nvPr/>
        </p:nvGraphicFramePr>
        <p:xfrm>
          <a:off x="1748524" y="1651872"/>
          <a:ext cx="5703796" cy="647874"/>
        </p:xfrm>
        <a:graphic>
          <a:graphicData uri="http://schemas.openxmlformats.org/presentationml/2006/ole">
            <mc:AlternateContent xmlns:mc="http://schemas.openxmlformats.org/markup-compatibility/2006">
              <mc:Choice xmlns:v="urn:schemas-microsoft-com:vml" Requires="v">
                <p:oleObj spid="_x0000_s359493" name="Equation" r:id="rId6" imgW="3683000" imgH="419100" progId="Equation.DSMT4">
                  <p:embed/>
                </p:oleObj>
              </mc:Choice>
              <mc:Fallback>
                <p:oleObj name="Equation" r:id="rId6" imgW="3683000" imgH="419100" progId="Equation.DSMT4">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8524" y="1651872"/>
                        <a:ext cx="5703796" cy="647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1" name="Object 11"/>
          <p:cNvGraphicFramePr>
            <a:graphicFrameLocks noChangeAspect="1"/>
          </p:cNvGraphicFramePr>
          <p:nvPr/>
        </p:nvGraphicFramePr>
        <p:xfrm>
          <a:off x="3816153" y="2852936"/>
          <a:ext cx="1568538" cy="352921"/>
        </p:xfrm>
        <a:graphic>
          <a:graphicData uri="http://schemas.openxmlformats.org/presentationml/2006/ole">
            <mc:AlternateContent xmlns:mc="http://schemas.openxmlformats.org/markup-compatibility/2006">
              <mc:Choice xmlns:v="urn:schemas-microsoft-com:vml" Requires="v">
                <p:oleObj spid="_x0000_s359494" name="Equation" r:id="rId8" imgW="1016000" imgH="228600" progId="Equation.DSMT4">
                  <p:embed/>
                </p:oleObj>
              </mc:Choice>
              <mc:Fallback>
                <p:oleObj name="Equation" r:id="rId8" imgW="1016000" imgH="228600" progId="Equation.DSMT4">
                  <p:embed/>
                  <p:pic>
                    <p:nvPicPr>
                      <p:cNvPr id="0" name="Picture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6153" y="2852936"/>
                        <a:ext cx="1568538" cy="35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2" name="Object 12"/>
          <p:cNvGraphicFramePr>
            <a:graphicFrameLocks noChangeAspect="1"/>
          </p:cNvGraphicFramePr>
          <p:nvPr/>
        </p:nvGraphicFramePr>
        <p:xfrm>
          <a:off x="2649034" y="3789040"/>
          <a:ext cx="3902777" cy="537716"/>
        </p:xfrm>
        <a:graphic>
          <a:graphicData uri="http://schemas.openxmlformats.org/presentationml/2006/ole">
            <mc:AlternateContent xmlns:mc="http://schemas.openxmlformats.org/markup-compatibility/2006">
              <mc:Choice xmlns:v="urn:schemas-microsoft-com:vml" Requires="v">
                <p:oleObj spid="_x0000_s359495" name="Equation" r:id="rId10" imgW="2857500" imgH="393700" progId="Equation.DSMT4">
                  <p:embed/>
                </p:oleObj>
              </mc:Choice>
              <mc:Fallback>
                <p:oleObj name="Equation" r:id="rId10" imgW="2857500" imgH="393700" progId="Equation.DSMT4">
                  <p:embed/>
                  <p:pic>
                    <p:nvPicPr>
                      <p:cNvPr id="0" name="Picture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034" y="3789040"/>
                        <a:ext cx="3902777" cy="537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3" name="Object 13"/>
          <p:cNvGraphicFramePr>
            <a:graphicFrameLocks noChangeAspect="1"/>
          </p:cNvGraphicFramePr>
          <p:nvPr/>
        </p:nvGraphicFramePr>
        <p:xfrm>
          <a:off x="2852491" y="5013176"/>
          <a:ext cx="3495862" cy="372616"/>
        </p:xfrm>
        <a:graphic>
          <a:graphicData uri="http://schemas.openxmlformats.org/presentationml/2006/ole">
            <mc:AlternateContent xmlns:mc="http://schemas.openxmlformats.org/markup-compatibility/2006">
              <mc:Choice xmlns:v="urn:schemas-microsoft-com:vml" Requires="v">
                <p:oleObj spid="_x0000_s359496" name="Equation" r:id="rId12" imgW="2146300" imgH="228600" progId="Equation.DSMT4">
                  <p:embed/>
                </p:oleObj>
              </mc:Choice>
              <mc:Fallback>
                <p:oleObj name="Equation" r:id="rId12" imgW="2146300" imgH="228600" progId="Equation.DSMT4">
                  <p:embed/>
                  <p:pic>
                    <p:nvPicPr>
                      <p:cNvPr id="0" name="Picture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491" y="5013176"/>
                        <a:ext cx="3495862"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1374" name="Object 14"/>
          <p:cNvGraphicFramePr>
            <a:graphicFrameLocks noChangeAspect="1"/>
          </p:cNvGraphicFramePr>
          <p:nvPr/>
        </p:nvGraphicFramePr>
        <p:xfrm>
          <a:off x="2225419" y="6021288"/>
          <a:ext cx="4750006" cy="648841"/>
        </p:xfrm>
        <a:graphic>
          <a:graphicData uri="http://schemas.openxmlformats.org/presentationml/2006/ole">
            <mc:AlternateContent xmlns:mc="http://schemas.openxmlformats.org/markup-compatibility/2006">
              <mc:Choice xmlns:v="urn:schemas-microsoft-com:vml" Requires="v">
                <p:oleObj spid="_x0000_s359497" name="Equation" r:id="rId14" imgW="3721100" imgH="508000" progId="Equation.DSMT4">
                  <p:embed/>
                </p:oleObj>
              </mc:Choice>
              <mc:Fallback>
                <p:oleObj name="Equation" r:id="rId14" imgW="3721100" imgH="508000" progId="Equation.DSMT4">
                  <p:embed/>
                  <p:pic>
                    <p:nvPicPr>
                      <p:cNvPr id="0" name="Picture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5419" y="6021288"/>
                        <a:ext cx="4750006" cy="648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32</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10107"/>
            <a:ext cx="8784976" cy="5786199"/>
          </a:xfrm>
          <a:prstGeom prst="rect">
            <a:avLst/>
          </a:prstGeom>
          <a:noFill/>
        </p:spPr>
        <p:txBody>
          <a:bodyPr wrap="square" rtlCol="0">
            <a:spAutoFit/>
          </a:bodyPr>
          <a:lstStyle/>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Диаметр отверстия для подачи отвердителя, соответственно:</a:t>
            </a:r>
          </a:p>
          <a:p>
            <a:pPr indent="5019675" algn="just">
              <a:lnSpc>
                <a:spcPct val="150000"/>
              </a:lnSpc>
              <a:spcBef>
                <a:spcPts val="600"/>
              </a:spcBef>
            </a:pPr>
            <a:r>
              <a:rPr lang="ru-RU" sz="2000" dirty="0" smtClean="0">
                <a:solidFill>
                  <a:prstClr val="black"/>
                </a:solidFill>
                <a:latin typeface="Times New Roman" pitchFamily="18" charset="0"/>
                <a:cs typeface="Times New Roman" pitchFamily="18" charset="0"/>
              </a:rPr>
              <a:t> м.</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Масса 1 метра трубы складывается из массы стеклянной ткани и массы связующего.</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Масса ткани для 1 п.м. трубы составляет</a:t>
            </a: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endParaRPr lang="ru-RU" sz="2000" dirty="0" smtClean="0">
              <a:solidFill>
                <a:prstClr val="black"/>
              </a:solidFill>
              <a:latin typeface="Times New Roman" pitchFamily="18" charset="0"/>
              <a:cs typeface="Times New Roman" pitchFamily="18" charset="0"/>
            </a:endParaRP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Масса связующего (так как плотность компонентов одинакова – рассматриваем его как один материал с плотностью 1200 кг/м</a:t>
            </a:r>
            <a:r>
              <a:rPr lang="ru-RU" sz="2000" baseline="30000" dirty="0" smtClean="0">
                <a:solidFill>
                  <a:prstClr val="black"/>
                </a:solidFill>
                <a:latin typeface="Times New Roman" pitchFamily="18" charset="0"/>
                <a:cs typeface="Times New Roman" pitchFamily="18" charset="0"/>
              </a:rPr>
              <a:t>3</a:t>
            </a:r>
            <a:r>
              <a:rPr lang="ru-RU" sz="2000" dirty="0" smtClean="0">
                <a:solidFill>
                  <a:prstClr val="black"/>
                </a:solidFill>
                <a:latin typeface="Times New Roman" pitchFamily="18" charset="0"/>
                <a:cs typeface="Times New Roman" pitchFamily="18" charset="0"/>
              </a:rPr>
              <a:t>)</a:t>
            </a:r>
          </a:p>
          <a:p>
            <a:pPr algn="just">
              <a:lnSpc>
                <a:spcPct val="150000"/>
              </a:lnSpc>
              <a:spcBef>
                <a:spcPts val="600"/>
              </a:spcBef>
            </a:pPr>
            <a:r>
              <a:rPr lang="ru-RU" sz="2000" dirty="0" smtClean="0">
                <a:solidFill>
                  <a:prstClr val="black"/>
                </a:solidFill>
                <a:latin typeface="Times New Roman" pitchFamily="18" charset="0"/>
                <a:cs typeface="Times New Roman" pitchFamily="18" charset="0"/>
              </a:rPr>
              <a:t>Итого, полная масса 1 п.м. трубы составляет 0,917 кг.</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1376" name="Object 16"/>
          <p:cNvGraphicFramePr>
            <a:graphicFrameLocks noChangeAspect="1"/>
          </p:cNvGraphicFramePr>
          <p:nvPr/>
        </p:nvGraphicFramePr>
        <p:xfrm>
          <a:off x="3851920" y="1268760"/>
          <a:ext cx="1440160" cy="368041"/>
        </p:xfrm>
        <a:graphic>
          <a:graphicData uri="http://schemas.openxmlformats.org/presentationml/2006/ole">
            <mc:AlternateContent xmlns:mc="http://schemas.openxmlformats.org/markup-compatibility/2006">
              <mc:Choice xmlns:v="urn:schemas-microsoft-com:vml" Requires="v">
                <p:oleObj spid="_x0000_s360483" name="Equation" r:id="rId4" imgW="863225" imgH="215806" progId="Equation.DSMT4">
                  <p:embed/>
                </p:oleObj>
              </mc:Choice>
              <mc:Fallback>
                <p:oleObj name="Equation" r:id="rId4" imgW="863225" imgH="215806"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268760"/>
                        <a:ext cx="1440160" cy="368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1378" name="Object 18"/>
          <p:cNvGraphicFramePr>
            <a:graphicFrameLocks noChangeAspect="1"/>
          </p:cNvGraphicFramePr>
          <p:nvPr/>
        </p:nvGraphicFramePr>
        <p:xfrm>
          <a:off x="2267744" y="3356992"/>
          <a:ext cx="4741752" cy="644649"/>
        </p:xfrm>
        <a:graphic>
          <a:graphicData uri="http://schemas.openxmlformats.org/presentationml/2006/ole">
            <mc:AlternateContent xmlns:mc="http://schemas.openxmlformats.org/markup-compatibility/2006">
              <mc:Choice xmlns:v="urn:schemas-microsoft-com:vml" Requires="v">
                <p:oleObj spid="_x0000_s360484" name="Equation" r:id="rId6" imgW="3175000" imgH="419100" progId="Equation.DSMT4">
                  <p:embed/>
                </p:oleObj>
              </mc:Choice>
              <mc:Fallback>
                <p:oleObj name="Equation" r:id="rId6" imgW="3175000" imgH="419100" progId="Equation.DSMT4">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3356992"/>
                        <a:ext cx="4741752" cy="644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1380" name="Object 20"/>
          <p:cNvGraphicFramePr>
            <a:graphicFrameLocks noChangeAspect="1"/>
          </p:cNvGraphicFramePr>
          <p:nvPr/>
        </p:nvGraphicFramePr>
        <p:xfrm>
          <a:off x="2195736" y="4149080"/>
          <a:ext cx="4766930" cy="648072"/>
        </p:xfrm>
        <a:graphic>
          <a:graphicData uri="http://schemas.openxmlformats.org/presentationml/2006/ole">
            <mc:AlternateContent xmlns:mc="http://schemas.openxmlformats.org/markup-compatibility/2006">
              <mc:Choice xmlns:v="urn:schemas-microsoft-com:vml" Requires="v">
                <p:oleObj spid="_x0000_s360485" name="Equation" r:id="rId8" imgW="3175000" imgH="419100" progId="Equation.DSMT4">
                  <p:embed/>
                </p:oleObj>
              </mc:Choice>
              <mc:Fallback>
                <p:oleObj name="Equation" r:id="rId8" imgW="3175000" imgH="419100" progId="Equation.DSMT4">
                  <p:embed/>
                  <p:pic>
                    <p:nvPicPr>
                      <p:cNvPr id="0"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766930"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33</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610107"/>
            <a:ext cx="8784976" cy="3093154"/>
          </a:xfrm>
          <a:prstGeom prst="rect">
            <a:avLst/>
          </a:prstGeom>
          <a:noFill/>
        </p:spPr>
        <p:txBody>
          <a:bodyPr wrap="square" rtlCol="0">
            <a:spAutoFit/>
          </a:bodyPr>
          <a:lstStyle/>
          <a:p>
            <a:pPr algn="just">
              <a:lnSpc>
                <a:spcPct val="150000"/>
              </a:lnSpc>
              <a:spcBef>
                <a:spcPts val="600"/>
              </a:spcBef>
            </a:pPr>
            <a:r>
              <a:rPr lang="ru-RU" sz="2000" b="1" dirty="0" smtClean="0">
                <a:solidFill>
                  <a:prstClr val="black"/>
                </a:solidFill>
                <a:latin typeface="Times New Roman" pitchFamily="18" charset="0"/>
                <a:cs typeface="Times New Roman" pitchFamily="18" charset="0"/>
              </a:rPr>
              <a:t>Ответ:</a:t>
            </a:r>
          </a:p>
          <a:p>
            <a:pPr marL="457200" indent="-457200" algn="just">
              <a:lnSpc>
                <a:spcPct val="150000"/>
              </a:lnSpc>
              <a:spcBef>
                <a:spcPts val="600"/>
              </a:spcBef>
              <a:buFont typeface="+mj-lt"/>
              <a:buAutoNum type="arabicParenR"/>
            </a:pPr>
            <a:r>
              <a:rPr lang="ru-RU" sz="2000" dirty="0" smtClean="0">
                <a:solidFill>
                  <a:prstClr val="black"/>
                </a:solidFill>
                <a:latin typeface="Times New Roman" pitchFamily="18" charset="0"/>
                <a:cs typeface="Times New Roman" pitchFamily="18" charset="0"/>
              </a:rPr>
              <a:t>Необходимый расход смолы составляет 0,0167 кг/с, отвердителя </a:t>
            </a:r>
            <a:br>
              <a:rPr lang="ru-RU" sz="2000" dirty="0" smtClean="0">
                <a:solidFill>
                  <a:prstClr val="black"/>
                </a:solidFill>
                <a:latin typeface="Times New Roman" pitchFamily="18" charset="0"/>
                <a:cs typeface="Times New Roman" pitchFamily="18" charset="0"/>
              </a:rPr>
            </a:br>
            <a:r>
              <a:rPr lang="ru-RU" sz="2000" dirty="0" smtClean="0">
                <a:solidFill>
                  <a:prstClr val="black"/>
                </a:solidFill>
                <a:latin typeface="Times New Roman" pitchFamily="18" charset="0"/>
                <a:cs typeface="Times New Roman" pitchFamily="18" charset="0"/>
              </a:rPr>
              <a:t>0,00837 кг/с.</a:t>
            </a:r>
          </a:p>
          <a:p>
            <a:pPr marL="457200" indent="-457200" algn="just">
              <a:lnSpc>
                <a:spcPct val="150000"/>
              </a:lnSpc>
              <a:spcBef>
                <a:spcPts val="600"/>
              </a:spcBef>
              <a:buFont typeface="+mj-lt"/>
              <a:buAutoNum type="arabicParenR"/>
            </a:pPr>
            <a:r>
              <a:rPr lang="ru-RU" sz="2000" dirty="0" smtClean="0">
                <a:solidFill>
                  <a:prstClr val="black"/>
                </a:solidFill>
                <a:latin typeface="Times New Roman" pitchFamily="18" charset="0"/>
                <a:cs typeface="Times New Roman" pitchFamily="18" charset="0"/>
              </a:rPr>
              <a:t>Необходимый диаметр отверстий подачи смолы и отвердителя составляет </a:t>
            </a:r>
            <a:br>
              <a:rPr lang="ru-RU" sz="2000" dirty="0" smtClean="0">
                <a:solidFill>
                  <a:prstClr val="black"/>
                </a:solidFill>
                <a:latin typeface="Times New Roman" pitchFamily="18" charset="0"/>
                <a:cs typeface="Times New Roman" pitchFamily="18" charset="0"/>
              </a:rPr>
            </a:br>
            <a:r>
              <a:rPr lang="ru-RU" sz="2000" dirty="0" smtClean="0">
                <a:solidFill>
                  <a:prstClr val="black"/>
                </a:solidFill>
                <a:latin typeface="Times New Roman" pitchFamily="18" charset="0"/>
                <a:cs typeface="Times New Roman" pitchFamily="18" charset="0"/>
              </a:rPr>
              <a:t>0,98 мм и 0,69 мм соответственно.</a:t>
            </a:r>
          </a:p>
          <a:p>
            <a:pPr marL="457200" indent="-457200" algn="just">
              <a:lnSpc>
                <a:spcPct val="150000"/>
              </a:lnSpc>
              <a:spcBef>
                <a:spcPts val="600"/>
              </a:spcBef>
              <a:buFont typeface="+mj-lt"/>
              <a:buAutoNum type="arabicParenR"/>
            </a:pPr>
            <a:r>
              <a:rPr lang="ru-RU" sz="2000" dirty="0" smtClean="0">
                <a:solidFill>
                  <a:prstClr val="black"/>
                </a:solidFill>
                <a:latin typeface="Times New Roman" pitchFamily="18" charset="0"/>
                <a:cs typeface="Times New Roman" pitchFamily="18" charset="0"/>
              </a:rPr>
              <a:t>1 метр трубы имеет массу 0,917 кг.</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34</a:t>
            </a:fld>
            <a:endParaRPr lang="ru-RU" sz="2000" b="1" dirty="0">
              <a:solidFill>
                <a:prstClr val="black"/>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1000933203"/>
              </p:ext>
            </p:extLst>
          </p:nvPr>
        </p:nvGraphicFramePr>
        <p:xfrm>
          <a:off x="755576" y="764704"/>
          <a:ext cx="7704856" cy="5760064"/>
        </p:xfrm>
        <a:graphic>
          <a:graphicData uri="http://schemas.openxmlformats.org/drawingml/2006/table">
            <a:tbl>
              <a:tblPr firstRow="1" firstCol="1" bandRow="1"/>
              <a:tblGrid>
                <a:gridCol w="2848098">
                  <a:extLst>
                    <a:ext uri="{9D8B030D-6E8A-4147-A177-3AD203B41FA5}">
                      <a16:colId xmlns:a16="http://schemas.microsoft.com/office/drawing/2014/main" val="20000"/>
                    </a:ext>
                  </a:extLst>
                </a:gridCol>
                <a:gridCol w="2567572">
                  <a:extLst>
                    <a:ext uri="{9D8B030D-6E8A-4147-A177-3AD203B41FA5}">
                      <a16:colId xmlns:a16="http://schemas.microsoft.com/office/drawing/2014/main" val="20001"/>
                    </a:ext>
                  </a:extLst>
                </a:gridCol>
                <a:gridCol w="2289186">
                  <a:extLst>
                    <a:ext uri="{9D8B030D-6E8A-4147-A177-3AD203B41FA5}">
                      <a16:colId xmlns:a16="http://schemas.microsoft.com/office/drawing/2014/main" val="20002"/>
                    </a:ext>
                  </a:extLst>
                </a:gridCol>
              </a:tblGrid>
              <a:tr h="288000">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Оценка решения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288064">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0"/>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Математические преобразования</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1"/>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3"/>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4"/>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5"/>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6"/>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7"/>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8"/>
                  </a:ext>
                </a:extLst>
              </a:tr>
              <a:tr h="288000">
                <a:tc>
                  <a:txBody>
                    <a:bodyPr/>
                    <a:lstStyle/>
                    <a:p>
                      <a:pPr algn="just">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Σ Сумма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Gerade Verbindung 20"/>
          <p:cNvCxnSpPr/>
          <p:nvPr/>
        </p:nvCxnSpPr>
        <p:spPr>
          <a:xfrm>
            <a:off x="0" y="764704"/>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72008"/>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решения задач по исследовательскому направлению</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9" name="TextBox 8"/>
          <p:cNvSpPr txBox="1"/>
          <p:nvPr/>
        </p:nvSpPr>
        <p:spPr>
          <a:xfrm>
            <a:off x="179512" y="1124744"/>
            <a:ext cx="8784976" cy="2015936"/>
          </a:xfrm>
          <a:prstGeom prst="rect">
            <a:avLst/>
          </a:prstGeom>
          <a:noFill/>
        </p:spPr>
        <p:txBody>
          <a:bodyPr wrap="square" rtlCol="0">
            <a:spAutoFit/>
          </a:bodyPr>
          <a:lstStyle/>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3 дополнительных баллов за корректный подход к анализу влияющих факторов (учет факторов, не отраженных в явном виде в условии, оценка значимости факторов, устранение малозначимых факторов);</a:t>
            </a:r>
          </a:p>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3 дополнительных баллов за анализ результатов решения (качественная и количественная интерпретация результатов, оценка области применения, общие выводы из частного решения).</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cxnSp>
        <p:nvCxnSpPr>
          <p:cNvPr id="9" name="Gerade Verbindung 20"/>
          <p:cNvCxnSpPr/>
          <p:nvPr/>
        </p:nvCxnSpPr>
        <p:spPr>
          <a:xfrm>
            <a:off x="0" y="764704"/>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Gerade Verbindung 20"/>
          <p:cNvCxnSpPr/>
          <p:nvPr/>
        </p:nvCxnSpPr>
        <p:spPr>
          <a:xfrm>
            <a:off x="0" y="404664"/>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04644899"/>
              </p:ext>
            </p:extLst>
          </p:nvPr>
        </p:nvGraphicFramePr>
        <p:xfrm>
          <a:off x="1619671" y="476672"/>
          <a:ext cx="5904657" cy="6186720"/>
        </p:xfrm>
        <a:graphic>
          <a:graphicData uri="http://schemas.openxmlformats.org/drawingml/2006/table">
            <a:tbl>
              <a:tblPr firstRow="1" firstCol="1" bandRow="1"/>
              <a:tblGrid>
                <a:gridCol w="3168353">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Исследовательская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причинно-следственных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6"/>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9"/>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Преобразование системы уравнений</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3"/>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7"/>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8000">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Общее количество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9"/>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Максимальная</a:t>
                      </a:r>
                      <a:r>
                        <a:rPr lang="ru-RU" sz="1400" b="1" spc="-20" baseline="0" dirty="0" smtClean="0">
                          <a:effectLst/>
                          <a:latin typeface="Times New Roman" panose="02020603050405020304" pitchFamily="18" charset="0"/>
                          <a:ea typeface="Calibri" panose="020F0502020204030204" pitchFamily="34" charset="0"/>
                          <a:cs typeface="Times New Roman" panose="02020603050405020304" pitchFamily="18" charset="0"/>
                        </a:rPr>
                        <a:t> с</a:t>
                      </a: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умма </a:t>
                      </a:r>
                      <a:r>
                        <a:rPr lang="ru-RU" sz="1400" b="1" spc="-20" dirty="0">
                          <a:effectLst/>
                          <a:latin typeface="Times New Roman" panose="02020603050405020304" pitchFamily="18" charset="0"/>
                          <a:ea typeface="Calibri" panose="020F0502020204030204" pitchFamily="34" charset="0"/>
                          <a:cs typeface="Times New Roman" panose="02020603050405020304" pitchFamily="18" charset="0"/>
                        </a:rPr>
                        <a:t>баллов за задачу</a:t>
                      </a:r>
                      <a:endParaRPr lang="ru-RU" sz="1400" spc="-2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Gerade Verbindung 20"/>
          <p:cNvCxnSpPr/>
          <p:nvPr/>
        </p:nvCxnSpPr>
        <p:spPr>
          <a:xfrm>
            <a:off x="0" y="476672"/>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7</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9" name="TextBox 8"/>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476672"/>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8</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 билете </a:t>
            </a:r>
            <a:r>
              <a:rPr lang="ru-RU" altLang="ru-RU" sz="2000" b="1" dirty="0" smtClean="0">
                <a:solidFill>
                  <a:prstClr val="black"/>
                </a:solidFill>
                <a:latin typeface="Times New Roman" pitchFamily="18" charset="0"/>
                <a:cs typeface="Times New Roman" pitchFamily="18" charset="0"/>
              </a:rPr>
              <a:t>1 задача</a:t>
            </a:r>
            <a:r>
              <a:rPr lang="ru-RU" altLang="ru-RU" sz="2000" dirty="0" smtClean="0">
                <a:solidFill>
                  <a:prstClr val="black"/>
                </a:solidFill>
                <a:latin typeface="Times New Roman" pitchFamily="18" charset="0"/>
                <a:cs typeface="Times New Roman" pitchFamily="18" charset="0"/>
              </a:rPr>
              <a:t>, содержащая </a:t>
            </a:r>
            <a:r>
              <a:rPr lang="ru-RU" altLang="ru-RU" sz="2000" b="1" dirty="0" smtClean="0">
                <a:solidFill>
                  <a:prstClr val="black"/>
                </a:solidFill>
                <a:latin typeface="Times New Roman" pitchFamily="18" charset="0"/>
                <a:cs typeface="Times New Roman" pitchFamily="18" charset="0"/>
              </a:rPr>
              <a:t>2..3 вопроса</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решение задачи: </a:t>
            </a:r>
            <a:r>
              <a:rPr lang="ru-RU" altLang="ru-RU" sz="2000" b="1" dirty="0" smtClean="0">
                <a:solidFill>
                  <a:prstClr val="black"/>
                </a:solidFill>
                <a:latin typeface="Times New Roman" pitchFamily="18" charset="0"/>
                <a:cs typeface="Times New Roman" pitchFamily="18" charset="0"/>
              </a:rPr>
              <a:t>80 минут</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защиту: </a:t>
            </a:r>
            <a:r>
              <a:rPr lang="ru-RU" altLang="ru-RU" sz="2000" b="1" dirty="0" smtClean="0">
                <a:solidFill>
                  <a:prstClr val="black"/>
                </a:solidFill>
                <a:latin typeface="Times New Roman" pitchFamily="18" charset="0"/>
                <a:cs typeface="Times New Roman" pitchFamily="18" charset="0"/>
              </a:rPr>
              <a:t>5 минут</a:t>
            </a:r>
            <a:r>
              <a:rPr lang="ru-RU" altLang="ru-RU" sz="2000" dirty="0" smtClean="0">
                <a:solidFill>
                  <a:prstClr val="black"/>
                </a:solidFill>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solidFill>
                  <a:prstClr val="black"/>
                </a:solidFill>
                <a:latin typeface="Times New Roman" pitchFamily="18" charset="0"/>
                <a:cs typeface="Times New Roman" pitchFamily="18" charset="0"/>
              </a:rPr>
              <a:t>50 баллов </a:t>
            </a:r>
            <a:r>
              <a:rPr lang="ru-RU" altLang="ru-RU" sz="2000" dirty="0" smtClean="0">
                <a:solidFill>
                  <a:prstClr val="black"/>
                </a:solidFill>
                <a:latin typeface="Times New Roman" pitchFamily="18" charset="0"/>
                <a:cs typeface="Times New Roman" pitchFamily="18" charset="0"/>
              </a:rPr>
              <a:t>(Решение) + </a:t>
            </a:r>
            <a:r>
              <a:rPr lang="ru-RU" altLang="ru-RU" sz="2000" b="1" dirty="0" smtClean="0">
                <a:solidFill>
                  <a:prstClr val="black"/>
                </a:solidFill>
                <a:latin typeface="Times New Roman" pitchFamily="18" charset="0"/>
                <a:cs typeface="Times New Roman" pitchFamily="18" charset="0"/>
              </a:rPr>
              <a:t>10 баллов</a:t>
            </a:r>
            <a:r>
              <a:rPr lang="ru-RU" altLang="ru-RU" sz="2000" dirty="0" smtClean="0">
                <a:solidFill>
                  <a:prstClr val="black"/>
                </a:solidFill>
                <a:latin typeface="Times New Roman" pitchFamily="18" charset="0"/>
                <a:cs typeface="Times New Roman" pitchFamily="18" charset="0"/>
              </a:rPr>
              <a:t> (Защита) = </a:t>
            </a:r>
            <a:r>
              <a:rPr lang="ru-RU" altLang="ru-RU" sz="2000" b="1" dirty="0" smtClean="0">
                <a:solidFill>
                  <a:prstClr val="black"/>
                </a:solidFill>
                <a:latin typeface="Times New Roman" pitchFamily="18" charset="0"/>
                <a:cs typeface="Times New Roman" pitchFamily="18" charset="0"/>
              </a:rPr>
              <a:t>60 баллов</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solidFill>
                  <a:prstClr val="black"/>
                </a:solidFill>
                <a:latin typeface="Times New Roman" pitchFamily="18" charset="0"/>
                <a:cs typeface="Times New Roman" pitchFamily="18" charset="0"/>
              </a:rPr>
              <a:t>Без защиты работа </a:t>
            </a:r>
            <a:r>
              <a:rPr lang="ru-RU" altLang="ru-RU" sz="2000" b="1" dirty="0" smtClean="0">
                <a:solidFill>
                  <a:prstClr val="black"/>
                </a:solidFill>
                <a:latin typeface="Times New Roman" pitchFamily="18" charset="0"/>
                <a:cs typeface="Times New Roman" pitchFamily="18" charset="0"/>
              </a:rPr>
              <a:t>не засчитывается</a:t>
            </a:r>
            <a:r>
              <a:rPr lang="ru-RU" altLang="ru-RU" sz="2000" dirty="0" smtClean="0">
                <a:solidFill>
                  <a:prstClr val="black"/>
                </a:solidFill>
                <a:latin typeface="Times New Roman" pitchFamily="18" charset="0"/>
                <a:cs typeface="Times New Roman" pitchFamily="18" charset="0"/>
              </a:rPr>
              <a:t>.</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a:t>
            </a:r>
            <a:r>
              <a:rPr lang="ru-RU" sz="2400" b="1" dirty="0">
                <a:latin typeface="Times New Roman" pitchFamily="18" charset="0"/>
                <a:ea typeface="Calibri" pitchFamily="34" charset="0"/>
                <a:cs typeface="Times New Roman" pitchFamily="18" charset="0"/>
              </a:rPr>
              <a:t>Условие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3323987"/>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Определить с какой минимальной высоты надо сбросить исследуемый объект массой 8 кг, чтобы при свободном падении установившаяся скорость его движения была больше местной скорости звука. Площадь поперечного сечения объекта – 0,04 м</a:t>
            </a:r>
            <a:r>
              <a:rPr kumimoji="0" lang="ru-RU"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коэффициент аэродинамического (лобового) сопротивления 0,4</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Примечание: задачу можно решать графически.</a:t>
            </a:r>
            <a:endPar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7745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16119</TotalTime>
  <Words>2306</Words>
  <Application>Microsoft Office PowerPoint</Application>
  <PresentationFormat>Экран (4:3)</PresentationFormat>
  <Paragraphs>330</Paragraphs>
  <Slides>35</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5</vt:i4>
      </vt:variant>
      <vt:variant>
        <vt:lpstr>Внедренные серверы OLE</vt:lpstr>
      </vt:variant>
      <vt:variant>
        <vt:i4>1</vt:i4>
      </vt:variant>
      <vt:variant>
        <vt:lpstr>Заголовки слайдов</vt:lpstr>
      </vt:variant>
      <vt:variant>
        <vt:i4>35</vt:i4>
      </vt:variant>
    </vt:vector>
  </HeadingPairs>
  <TitlesOfParts>
    <vt:vector size="46" baseType="lpstr">
      <vt:lpstr>SimSun</vt:lpstr>
      <vt:lpstr>Arial</vt:lpstr>
      <vt:lpstr>Calibri</vt:lpstr>
      <vt:lpstr>Cambria Math</vt:lpstr>
      <vt:lpstr>Times New Roman</vt:lpstr>
      <vt:lpstr>Тема Office</vt:lpstr>
      <vt:lpstr>2_Тема Office</vt:lpstr>
      <vt:lpstr>3_Тема Office</vt:lpstr>
      <vt:lpstr>1_Тема Office</vt:lpstr>
      <vt:lpstr>4_Тема Office</vt:lpstr>
      <vt:lpstr>Equation</vt:lpstr>
      <vt:lpstr>Презентация PowerPoint</vt:lpstr>
      <vt:lpstr>Исследовательское направление</vt:lpstr>
      <vt:lpstr>Основные критерии оценивания решения задач</vt:lpstr>
      <vt:lpstr>Дополнительные критерии оценивания решения задач по исследовательскому направлению</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Задача 1. Условие</vt:lpstr>
      <vt:lpstr>Задача 1. Дополнительная информация</vt:lpstr>
      <vt:lpstr>Задача 1. Решение</vt:lpstr>
      <vt:lpstr>Задача 1. Решение</vt:lpstr>
      <vt:lpstr>Задача 1. Решение (продолжение)</vt:lpstr>
      <vt:lpstr>Задача 2. Условие</vt:lpstr>
      <vt:lpstr>Задача 2. Условие (продолжение)</vt:lpstr>
      <vt:lpstr>Задача 2. Решение</vt:lpstr>
      <vt:lpstr>Задача 3. Условие</vt:lpstr>
      <vt:lpstr>Задача 3. Условие (продолжение)</vt:lpstr>
      <vt:lpstr>Задача 3. Решение</vt:lpstr>
      <vt:lpstr>Задача 3. Решение (продолжение)</vt:lpstr>
      <vt:lpstr>Презентация PowerPoint</vt:lpstr>
      <vt:lpstr>Задача 4. Условие </vt:lpstr>
      <vt:lpstr>Задача 4. Условие (продолжение) </vt:lpstr>
      <vt:lpstr>Задача 4. Решение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Leonov Victor</cp:lastModifiedBy>
  <cp:revision>1625</cp:revision>
  <dcterms:created xsi:type="dcterms:W3CDTF">2011-09-26T19:37:36Z</dcterms:created>
  <dcterms:modified xsi:type="dcterms:W3CDTF">2020-03-22T22:56:49Z</dcterms:modified>
</cp:coreProperties>
</file>